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59" r:id="rId6"/>
    <p:sldId id="261" r:id="rId7"/>
    <p:sldId id="262" r:id="rId8"/>
    <p:sldId id="264" r:id="rId9"/>
    <p:sldId id="257" r:id="rId10"/>
    <p:sldId id="265" r:id="rId11"/>
    <p:sldId id="266" r:id="rId12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5E4FD-9E68-418A-95C4-D575858F21DE}" type="doc">
      <dgm:prSet loTypeId="urn:microsoft.com/office/officeart/2005/8/layout/pList2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B6D62BB-DD6E-4CA8-9895-3AA24383ECA0}">
      <dgm:prSet/>
      <dgm:spPr/>
      <dgm:t>
        <a:bodyPr/>
        <a:lstStyle/>
        <a:p>
          <a:pPr rtl="0"/>
          <a:r>
            <a:rPr lang="el-GR" dirty="0" smtClean="0"/>
            <a:t>Διαλογή στην πηγή (πιλοτική εγκατάσταση οικιακών ξηραντήρων)</a:t>
          </a:r>
          <a:endParaRPr lang="el-GR" dirty="0"/>
        </a:p>
      </dgm:t>
    </dgm:pt>
    <dgm:pt modelId="{EECB8F01-587B-4D00-A7CB-1DFCC0BB64B6}" type="parTrans" cxnId="{4548A7CD-78F4-413D-9AF8-C38E69FAC031}">
      <dgm:prSet/>
      <dgm:spPr/>
      <dgm:t>
        <a:bodyPr/>
        <a:lstStyle/>
        <a:p>
          <a:endParaRPr lang="el-GR"/>
        </a:p>
      </dgm:t>
    </dgm:pt>
    <dgm:pt modelId="{127A89A0-4D82-417A-959A-4E94BF787D42}" type="sibTrans" cxnId="{4548A7CD-78F4-413D-9AF8-C38E69FAC031}">
      <dgm:prSet/>
      <dgm:spPr/>
      <dgm:t>
        <a:bodyPr/>
        <a:lstStyle/>
        <a:p>
          <a:endParaRPr lang="el-GR"/>
        </a:p>
      </dgm:t>
    </dgm:pt>
    <dgm:pt modelId="{D7F65A2D-8D33-4080-A8AE-CFA1F91D62D2}">
      <dgm:prSet/>
      <dgm:spPr/>
      <dgm:t>
        <a:bodyPr/>
        <a:lstStyle/>
        <a:p>
          <a:pPr rtl="0"/>
          <a:r>
            <a:rPr lang="el-GR" dirty="0" smtClean="0"/>
            <a:t>Συλλογή και μεταφορά σε πιλοτική μονάδα επεξεργασίας</a:t>
          </a:r>
          <a:endParaRPr lang="el-GR" dirty="0"/>
        </a:p>
      </dgm:t>
    </dgm:pt>
    <dgm:pt modelId="{D55ACA89-6A71-4768-9ACF-4FB79F7D4A96}" type="parTrans" cxnId="{3CAA6697-727C-4A9B-9D57-E477E073DA23}">
      <dgm:prSet/>
      <dgm:spPr/>
      <dgm:t>
        <a:bodyPr/>
        <a:lstStyle/>
        <a:p>
          <a:endParaRPr lang="el-GR"/>
        </a:p>
      </dgm:t>
    </dgm:pt>
    <dgm:pt modelId="{13604E96-67D9-4B47-9A8C-08790E35F75F}" type="sibTrans" cxnId="{3CAA6697-727C-4A9B-9D57-E477E073DA23}">
      <dgm:prSet/>
      <dgm:spPr/>
      <dgm:t>
        <a:bodyPr/>
        <a:lstStyle/>
        <a:p>
          <a:endParaRPr lang="el-GR"/>
        </a:p>
      </dgm:t>
    </dgm:pt>
    <dgm:pt modelId="{9B360BCF-F32E-4539-930D-665C1E2BE85F}">
      <dgm:prSet/>
      <dgm:spPr/>
      <dgm:t>
        <a:bodyPr/>
        <a:lstStyle/>
        <a:p>
          <a:pPr rtl="0"/>
          <a:r>
            <a:rPr lang="el-GR" dirty="0" smtClean="0"/>
            <a:t>Επεξεργασία προς παραγωγή ενέργειας &amp; άλλων χρήσιμων προϊόντων</a:t>
          </a:r>
          <a:endParaRPr lang="el-GR" dirty="0"/>
        </a:p>
      </dgm:t>
    </dgm:pt>
    <dgm:pt modelId="{3027A3DE-7401-438C-8049-63F4F40AA3A9}" type="parTrans" cxnId="{5DEC0A4C-9841-4CC7-BF67-EA7C07AAA615}">
      <dgm:prSet/>
      <dgm:spPr/>
      <dgm:t>
        <a:bodyPr/>
        <a:lstStyle/>
        <a:p>
          <a:endParaRPr lang="el-GR"/>
        </a:p>
      </dgm:t>
    </dgm:pt>
    <dgm:pt modelId="{1D86A021-F392-4788-B045-3E8EF41B62C1}" type="sibTrans" cxnId="{5DEC0A4C-9841-4CC7-BF67-EA7C07AAA615}">
      <dgm:prSet/>
      <dgm:spPr/>
      <dgm:t>
        <a:bodyPr/>
        <a:lstStyle/>
        <a:p>
          <a:endParaRPr lang="el-GR"/>
        </a:p>
      </dgm:t>
    </dgm:pt>
    <dgm:pt modelId="{AF01B544-688C-4B07-8616-16FB5EF8EEF9}" type="pres">
      <dgm:prSet presAssocID="{5B45E4FD-9E68-418A-95C4-D575858F21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B36604-928E-462F-91D5-3F9057C43E0C}" type="pres">
      <dgm:prSet presAssocID="{5B45E4FD-9E68-418A-95C4-D575858F21DE}" presName="bkgdShp" presStyleLbl="alignAccFollowNode1" presStyleIdx="0" presStyleCn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l-GR"/>
        </a:p>
      </dgm:t>
    </dgm:pt>
    <dgm:pt modelId="{325D855A-2F2C-444B-824D-0ED336DDB786}" type="pres">
      <dgm:prSet presAssocID="{5B45E4FD-9E68-418A-95C4-D575858F21DE}" presName="linComp" presStyleCnt="0"/>
      <dgm:spPr/>
    </dgm:pt>
    <dgm:pt modelId="{ADB509D7-F5B4-482C-8B35-98447E9C16EE}" type="pres">
      <dgm:prSet presAssocID="{AB6D62BB-DD6E-4CA8-9895-3AA24383ECA0}" presName="compNode" presStyleCnt="0"/>
      <dgm:spPr/>
    </dgm:pt>
    <dgm:pt modelId="{4F2718EA-C969-4808-AF68-4DC8FCBE7855}" type="pres">
      <dgm:prSet presAssocID="{AB6D62BB-DD6E-4CA8-9895-3AA24383EC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095E9C-6763-47A3-BB68-EE0D4EDCE482}" type="pres">
      <dgm:prSet presAssocID="{AB6D62BB-DD6E-4CA8-9895-3AA24383ECA0}" presName="invisiNode" presStyleLbl="node1" presStyleIdx="0" presStyleCnt="3"/>
      <dgm:spPr/>
    </dgm:pt>
    <dgm:pt modelId="{AED27ADF-C4E2-41CC-B87A-349936C17F71}" type="pres">
      <dgm:prSet presAssocID="{AB6D62BB-DD6E-4CA8-9895-3AA24383ECA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</dgm:spPr>
    </dgm:pt>
    <dgm:pt modelId="{554B8ECA-CA08-4AD8-88EA-B296C379D2DD}" type="pres">
      <dgm:prSet presAssocID="{127A89A0-4D82-417A-959A-4E94BF787D4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91666E6-08EE-4306-B7B9-6BE9F5312A87}" type="pres">
      <dgm:prSet presAssocID="{D7F65A2D-8D33-4080-A8AE-CFA1F91D62D2}" presName="compNode" presStyleCnt="0"/>
      <dgm:spPr/>
    </dgm:pt>
    <dgm:pt modelId="{DB7AEE29-556D-47B9-8A3E-BCD07FD9E73A}" type="pres">
      <dgm:prSet presAssocID="{D7F65A2D-8D33-4080-A8AE-CFA1F91D62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F44F5A-16B1-4E9D-9CE6-FE06EAEF1A97}" type="pres">
      <dgm:prSet presAssocID="{D7F65A2D-8D33-4080-A8AE-CFA1F91D62D2}" presName="invisiNode" presStyleLbl="node1" presStyleIdx="1" presStyleCnt="3"/>
      <dgm:spPr/>
    </dgm:pt>
    <dgm:pt modelId="{5740DE33-B6CE-4E14-A3E6-58AB026AA649}" type="pres">
      <dgm:prSet presAssocID="{D7F65A2D-8D33-4080-A8AE-CFA1F91D62D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43B6E41-DFDB-4CCD-B814-03F8D8C0852B}" type="pres">
      <dgm:prSet presAssocID="{13604E96-67D9-4B47-9A8C-08790E35F75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A1884E0-0F20-4173-905B-440F05F110CC}" type="pres">
      <dgm:prSet presAssocID="{9B360BCF-F32E-4539-930D-665C1E2BE85F}" presName="compNode" presStyleCnt="0"/>
      <dgm:spPr/>
    </dgm:pt>
    <dgm:pt modelId="{D8008413-054C-45B2-9E42-C1CBBA9AF402}" type="pres">
      <dgm:prSet presAssocID="{9B360BCF-F32E-4539-930D-665C1E2BE8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B9F83D-1080-4D8C-B8A3-20EE4F3EF782}" type="pres">
      <dgm:prSet presAssocID="{9B360BCF-F32E-4539-930D-665C1E2BE85F}" presName="invisiNode" presStyleLbl="node1" presStyleIdx="2" presStyleCnt="3"/>
      <dgm:spPr/>
    </dgm:pt>
    <dgm:pt modelId="{F3E40BDC-BB72-442E-B68E-B835B9C376AC}" type="pres">
      <dgm:prSet presAssocID="{9B360BCF-F32E-4539-930D-665C1E2BE85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</dgm:ptLst>
  <dgm:cxnLst>
    <dgm:cxn modelId="{B449B5A1-5D4D-4BF7-BE08-79675289BC68}" type="presOf" srcId="{AB6D62BB-DD6E-4CA8-9895-3AA24383ECA0}" destId="{4F2718EA-C969-4808-AF68-4DC8FCBE7855}" srcOrd="0" destOrd="0" presId="urn:microsoft.com/office/officeart/2005/8/layout/pList2"/>
    <dgm:cxn modelId="{3CAA6697-727C-4A9B-9D57-E477E073DA23}" srcId="{5B45E4FD-9E68-418A-95C4-D575858F21DE}" destId="{D7F65A2D-8D33-4080-A8AE-CFA1F91D62D2}" srcOrd="1" destOrd="0" parTransId="{D55ACA89-6A71-4768-9ACF-4FB79F7D4A96}" sibTransId="{13604E96-67D9-4B47-9A8C-08790E35F75F}"/>
    <dgm:cxn modelId="{E6E29B89-4D15-401E-9FA6-55D0F4F9BABE}" type="presOf" srcId="{9B360BCF-F32E-4539-930D-665C1E2BE85F}" destId="{D8008413-054C-45B2-9E42-C1CBBA9AF402}" srcOrd="0" destOrd="0" presId="urn:microsoft.com/office/officeart/2005/8/layout/pList2"/>
    <dgm:cxn modelId="{250CC433-62E6-4298-84B6-11FFABBFB804}" type="presOf" srcId="{5B45E4FD-9E68-418A-95C4-D575858F21DE}" destId="{AF01B544-688C-4B07-8616-16FB5EF8EEF9}" srcOrd="0" destOrd="0" presId="urn:microsoft.com/office/officeart/2005/8/layout/pList2"/>
    <dgm:cxn modelId="{5DEC0A4C-9841-4CC7-BF67-EA7C07AAA615}" srcId="{5B45E4FD-9E68-418A-95C4-D575858F21DE}" destId="{9B360BCF-F32E-4539-930D-665C1E2BE85F}" srcOrd="2" destOrd="0" parTransId="{3027A3DE-7401-438C-8049-63F4F40AA3A9}" sibTransId="{1D86A021-F392-4788-B045-3E8EF41B62C1}"/>
    <dgm:cxn modelId="{4548A7CD-78F4-413D-9AF8-C38E69FAC031}" srcId="{5B45E4FD-9E68-418A-95C4-D575858F21DE}" destId="{AB6D62BB-DD6E-4CA8-9895-3AA24383ECA0}" srcOrd="0" destOrd="0" parTransId="{EECB8F01-587B-4D00-A7CB-1DFCC0BB64B6}" sibTransId="{127A89A0-4D82-417A-959A-4E94BF787D42}"/>
    <dgm:cxn modelId="{4F13EA33-3C9C-4BE9-AC7F-7F0DE7E6C18D}" type="presOf" srcId="{127A89A0-4D82-417A-959A-4E94BF787D42}" destId="{554B8ECA-CA08-4AD8-88EA-B296C379D2DD}" srcOrd="0" destOrd="0" presId="urn:microsoft.com/office/officeart/2005/8/layout/pList2"/>
    <dgm:cxn modelId="{CA6029EC-2ECE-4ECA-9827-864B5ADC742F}" type="presOf" srcId="{D7F65A2D-8D33-4080-A8AE-CFA1F91D62D2}" destId="{DB7AEE29-556D-47B9-8A3E-BCD07FD9E73A}" srcOrd="0" destOrd="0" presId="urn:microsoft.com/office/officeart/2005/8/layout/pList2"/>
    <dgm:cxn modelId="{80B2E0F2-077A-4383-B63D-EFA27ED291F2}" type="presOf" srcId="{13604E96-67D9-4B47-9A8C-08790E35F75F}" destId="{B43B6E41-DFDB-4CCD-B814-03F8D8C0852B}" srcOrd="0" destOrd="0" presId="urn:microsoft.com/office/officeart/2005/8/layout/pList2"/>
    <dgm:cxn modelId="{6E830696-77B4-4EC5-87DB-7BF6988C7284}" type="presParOf" srcId="{AF01B544-688C-4B07-8616-16FB5EF8EEF9}" destId="{05B36604-928E-462F-91D5-3F9057C43E0C}" srcOrd="0" destOrd="0" presId="urn:microsoft.com/office/officeart/2005/8/layout/pList2"/>
    <dgm:cxn modelId="{9B1A5298-A155-40F6-8EBC-8EA33C4BE6F5}" type="presParOf" srcId="{AF01B544-688C-4B07-8616-16FB5EF8EEF9}" destId="{325D855A-2F2C-444B-824D-0ED336DDB786}" srcOrd="1" destOrd="0" presId="urn:microsoft.com/office/officeart/2005/8/layout/pList2"/>
    <dgm:cxn modelId="{A8ACC85A-27FE-489D-BE70-90F004535F91}" type="presParOf" srcId="{325D855A-2F2C-444B-824D-0ED336DDB786}" destId="{ADB509D7-F5B4-482C-8B35-98447E9C16EE}" srcOrd="0" destOrd="0" presId="urn:microsoft.com/office/officeart/2005/8/layout/pList2"/>
    <dgm:cxn modelId="{62F9F926-4562-4B65-87FA-86DFA4470EED}" type="presParOf" srcId="{ADB509D7-F5B4-482C-8B35-98447E9C16EE}" destId="{4F2718EA-C969-4808-AF68-4DC8FCBE7855}" srcOrd="0" destOrd="0" presId="urn:microsoft.com/office/officeart/2005/8/layout/pList2"/>
    <dgm:cxn modelId="{7EF27BDA-5AAD-4BAA-8168-FECDE45BB5F6}" type="presParOf" srcId="{ADB509D7-F5B4-482C-8B35-98447E9C16EE}" destId="{95095E9C-6763-47A3-BB68-EE0D4EDCE482}" srcOrd="1" destOrd="0" presId="urn:microsoft.com/office/officeart/2005/8/layout/pList2"/>
    <dgm:cxn modelId="{2615C7F8-E5C4-4AF5-8B8C-B4289850A75F}" type="presParOf" srcId="{ADB509D7-F5B4-482C-8B35-98447E9C16EE}" destId="{AED27ADF-C4E2-41CC-B87A-349936C17F71}" srcOrd="2" destOrd="0" presId="urn:microsoft.com/office/officeart/2005/8/layout/pList2"/>
    <dgm:cxn modelId="{A12BCA21-DB77-44A9-B882-FAF5370B4637}" type="presParOf" srcId="{325D855A-2F2C-444B-824D-0ED336DDB786}" destId="{554B8ECA-CA08-4AD8-88EA-B296C379D2DD}" srcOrd="1" destOrd="0" presId="urn:microsoft.com/office/officeart/2005/8/layout/pList2"/>
    <dgm:cxn modelId="{3D0BBE7C-9912-4F9F-8E23-1215F73DBC51}" type="presParOf" srcId="{325D855A-2F2C-444B-824D-0ED336DDB786}" destId="{191666E6-08EE-4306-B7B9-6BE9F5312A87}" srcOrd="2" destOrd="0" presId="urn:microsoft.com/office/officeart/2005/8/layout/pList2"/>
    <dgm:cxn modelId="{4E1BEF92-BD7C-42E1-8BFF-35C1B251E04D}" type="presParOf" srcId="{191666E6-08EE-4306-B7B9-6BE9F5312A87}" destId="{DB7AEE29-556D-47B9-8A3E-BCD07FD9E73A}" srcOrd="0" destOrd="0" presId="urn:microsoft.com/office/officeart/2005/8/layout/pList2"/>
    <dgm:cxn modelId="{F6AFFA1C-5EAC-4F50-AD4E-82E2E21664CC}" type="presParOf" srcId="{191666E6-08EE-4306-B7B9-6BE9F5312A87}" destId="{02F44F5A-16B1-4E9D-9CE6-FE06EAEF1A97}" srcOrd="1" destOrd="0" presId="urn:microsoft.com/office/officeart/2005/8/layout/pList2"/>
    <dgm:cxn modelId="{F0434237-8B91-4D3A-AFBB-750F1C63CC99}" type="presParOf" srcId="{191666E6-08EE-4306-B7B9-6BE9F5312A87}" destId="{5740DE33-B6CE-4E14-A3E6-58AB026AA649}" srcOrd="2" destOrd="0" presId="urn:microsoft.com/office/officeart/2005/8/layout/pList2"/>
    <dgm:cxn modelId="{C74A86F4-2A48-4FA5-8914-2BCB2BD50435}" type="presParOf" srcId="{325D855A-2F2C-444B-824D-0ED336DDB786}" destId="{B43B6E41-DFDB-4CCD-B814-03F8D8C0852B}" srcOrd="3" destOrd="0" presId="urn:microsoft.com/office/officeart/2005/8/layout/pList2"/>
    <dgm:cxn modelId="{C86787CD-17B9-4BB2-ACF5-44089B261D71}" type="presParOf" srcId="{325D855A-2F2C-444B-824D-0ED336DDB786}" destId="{1A1884E0-0F20-4173-905B-440F05F110CC}" srcOrd="4" destOrd="0" presId="urn:microsoft.com/office/officeart/2005/8/layout/pList2"/>
    <dgm:cxn modelId="{31129552-F8C2-4101-9731-64BB025EA2DF}" type="presParOf" srcId="{1A1884E0-0F20-4173-905B-440F05F110CC}" destId="{D8008413-054C-45B2-9E42-C1CBBA9AF402}" srcOrd="0" destOrd="0" presId="urn:microsoft.com/office/officeart/2005/8/layout/pList2"/>
    <dgm:cxn modelId="{A7DA4488-CD9D-4A18-895D-2434A1331C5E}" type="presParOf" srcId="{1A1884E0-0F20-4173-905B-440F05F110CC}" destId="{40B9F83D-1080-4D8C-B8A3-20EE4F3EF782}" srcOrd="1" destOrd="0" presId="urn:microsoft.com/office/officeart/2005/8/layout/pList2"/>
    <dgm:cxn modelId="{D9BCC932-B19E-4F95-9D09-BA9BE0FD521C}" type="presParOf" srcId="{1A1884E0-0F20-4173-905B-440F05F110CC}" destId="{F3E40BDC-BB72-442E-B68E-B835B9C376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001BC-D78B-444B-B03C-AC33431509A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F6FC842-771D-441B-9120-87C138D8D958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CA29C25C-D335-4C19-9EE2-7F5FBDBDD2B0}" type="parTrans" cxnId="{698F0286-F597-42FC-9A7C-CBC7CB57F920}">
      <dgm:prSet/>
      <dgm:spPr/>
      <dgm:t>
        <a:bodyPr/>
        <a:lstStyle/>
        <a:p>
          <a:endParaRPr lang="el-GR"/>
        </a:p>
      </dgm:t>
    </dgm:pt>
    <dgm:pt modelId="{D59FC002-7652-4889-8604-20C81D40B718}" type="sibTrans" cxnId="{698F0286-F597-42FC-9A7C-CBC7CB57F920}">
      <dgm:prSet/>
      <dgm:spPr/>
      <dgm:t>
        <a:bodyPr/>
        <a:lstStyle/>
        <a:p>
          <a:endParaRPr lang="el-GR"/>
        </a:p>
      </dgm:t>
    </dgm:pt>
    <dgm:pt modelId="{5F2EC909-9DE6-4229-BC2A-A599DC951555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873D8ACB-9848-4EC9-B8AE-A2E0C91C6F4C}" type="parTrans" cxnId="{4EC149CA-8619-4CB8-8453-2FF018B14CFC}">
      <dgm:prSet/>
      <dgm:spPr/>
      <dgm:t>
        <a:bodyPr/>
        <a:lstStyle/>
        <a:p>
          <a:endParaRPr lang="el-GR"/>
        </a:p>
      </dgm:t>
    </dgm:pt>
    <dgm:pt modelId="{936E4410-5299-475C-8B09-9ECF2AD308F6}" type="sibTrans" cxnId="{4EC149CA-8619-4CB8-8453-2FF018B14CFC}">
      <dgm:prSet/>
      <dgm:spPr/>
      <dgm:t>
        <a:bodyPr/>
        <a:lstStyle/>
        <a:p>
          <a:endParaRPr lang="el-GR"/>
        </a:p>
      </dgm:t>
    </dgm:pt>
    <dgm:pt modelId="{11E557A9-A986-4153-A9EC-AF3E5D97E47F}">
      <dgm:prSet phldrT="[Text]"/>
      <dgm:spPr>
        <a:solidFill>
          <a:schemeClr val="accent4">
            <a:lumMod val="20000"/>
            <a:lumOff val="8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F184E165-EC94-47BB-BEDF-5265501AAF1F}" type="sibTrans" cxnId="{0096C3A8-9906-4241-9B90-45EE18E91F2F}">
      <dgm:prSet/>
      <dgm:spPr/>
      <dgm:t>
        <a:bodyPr/>
        <a:lstStyle/>
        <a:p>
          <a:endParaRPr lang="el-GR"/>
        </a:p>
      </dgm:t>
    </dgm:pt>
    <dgm:pt modelId="{863A782F-C872-44D7-9BA3-EB72C7A90FA1}" type="parTrans" cxnId="{0096C3A8-9906-4241-9B90-45EE18E91F2F}">
      <dgm:prSet/>
      <dgm:spPr/>
      <dgm:t>
        <a:bodyPr/>
        <a:lstStyle/>
        <a:p>
          <a:endParaRPr lang="el-GR"/>
        </a:p>
      </dgm:t>
    </dgm:pt>
    <dgm:pt modelId="{4F48CF1B-E345-4CC5-A647-0A2F1DC9D931}">
      <dgm:prSet phldrT="[Text]"/>
      <dgm:spPr/>
      <dgm:t>
        <a:bodyPr/>
        <a:lstStyle/>
        <a:p>
          <a:endParaRPr lang="el-GR" dirty="0"/>
        </a:p>
      </dgm:t>
    </dgm:pt>
    <dgm:pt modelId="{7FF9A3EA-3A02-4723-800B-D00A2808C1DA}" type="sibTrans" cxnId="{F237D46C-C0E7-49CF-9F6A-6C8B08F616A2}">
      <dgm:prSet/>
      <dgm:spPr/>
      <dgm:t>
        <a:bodyPr/>
        <a:lstStyle/>
        <a:p>
          <a:endParaRPr lang="el-GR"/>
        </a:p>
      </dgm:t>
    </dgm:pt>
    <dgm:pt modelId="{0D15F62C-C846-4F87-A122-A6593911EEF2}" type="parTrans" cxnId="{F237D46C-C0E7-49CF-9F6A-6C8B08F616A2}">
      <dgm:prSet/>
      <dgm:spPr/>
      <dgm:t>
        <a:bodyPr/>
        <a:lstStyle/>
        <a:p>
          <a:endParaRPr lang="el-GR"/>
        </a:p>
      </dgm:t>
    </dgm:pt>
    <dgm:pt modelId="{43CF1EEA-4C05-4AB4-BB27-D28E2E070E8C}" type="pres">
      <dgm:prSet presAssocID="{4AE001BC-D78B-444B-B03C-AC33431509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B066EA-01FD-4EB9-8ECD-1979312C4B27}" type="pres">
      <dgm:prSet presAssocID="{4AE001BC-D78B-444B-B03C-AC33431509A0}" presName="ellipse" presStyleLbl="trBgShp" presStyleIdx="0" presStyleCnt="1" custLinFactNeighborX="45609" custLinFactNeighborY="73761"/>
      <dgm:spPr/>
    </dgm:pt>
    <dgm:pt modelId="{3E5DBCAD-DA3B-4899-ADFD-124F45BC79BB}" type="pres">
      <dgm:prSet presAssocID="{4AE001BC-D78B-444B-B03C-AC33431509A0}" presName="arrow1" presStyleLbl="fgShp" presStyleIdx="0" presStyleCnt="1" custLinFactX="100000" custLinFactY="100000" custLinFactNeighborX="103104" custLinFactNeighborY="106530"/>
      <dgm:spPr/>
    </dgm:pt>
    <dgm:pt modelId="{9B04812B-BCAE-414B-9848-0BD173A9F0E3}" type="pres">
      <dgm:prSet presAssocID="{4AE001BC-D78B-444B-B03C-AC33431509A0}" presName="rectangle" presStyleLbl="revTx" presStyleIdx="0" presStyleCnt="1" custLinFactNeighborX="50000" custLinFactNeighborY="617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F5D11A-86C0-4659-A121-2B5AFF56A5B9}" type="pres">
      <dgm:prSet presAssocID="{3F6FC842-771D-441B-9120-87C138D8D958}" presName="item1" presStyleLbl="node1" presStyleIdx="0" presStyleCnt="3" custLinFactX="99307" custLinFactNeighborX="100000" custLinFactNeighborY="-937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4D7819-FC46-4113-A2FB-5A4640E3BE87}" type="pres">
      <dgm:prSet presAssocID="{5F2EC909-9DE6-4229-BC2A-A599DC951555}" presName="item2" presStyleLbl="node1" presStyleIdx="1" presStyleCnt="3" custLinFactNeighborX="45415" custLinFactNeighborY="-284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BFD6CE-D9BE-4350-BCC0-692115F1B019}" type="pres">
      <dgm:prSet presAssocID="{4F48CF1B-E345-4CC5-A647-0A2F1DC9D931}" presName="item3" presStyleLbl="node1" presStyleIdx="2" presStyleCnt="3" custLinFactNeighborX="55580" custLinFactNeighborY="-160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9F9CFE-1F79-48D8-BABD-3E0E55C24CE9}" type="pres">
      <dgm:prSet presAssocID="{4AE001BC-D78B-444B-B03C-AC33431509A0}" presName="funnel" presStyleLbl="trAlignAcc1" presStyleIdx="0" presStyleCnt="1" custLinFactNeighborX="71650" custLinFactNeighborY="27835"/>
      <dgm:spPr/>
    </dgm:pt>
  </dgm:ptLst>
  <dgm:cxnLst>
    <dgm:cxn modelId="{F5BA7AD5-71DC-4484-932E-C5E8CADC7B38}" type="presOf" srcId="{3F6FC842-771D-441B-9120-87C138D8D958}" destId="{834D7819-FC46-4113-A2FB-5A4640E3BE87}" srcOrd="0" destOrd="0" presId="urn:microsoft.com/office/officeart/2005/8/layout/funnel1"/>
    <dgm:cxn modelId="{84932CDC-EDE2-4BF4-8962-CE1DCD5C050F}" type="presOf" srcId="{11E557A9-A986-4153-A9EC-AF3E5D97E47F}" destId="{35BFD6CE-D9BE-4350-BCC0-692115F1B019}" srcOrd="0" destOrd="0" presId="urn:microsoft.com/office/officeart/2005/8/layout/funnel1"/>
    <dgm:cxn modelId="{47308587-9278-4F55-A145-65A5980B4807}" type="presOf" srcId="{5F2EC909-9DE6-4229-BC2A-A599DC951555}" destId="{82F5D11A-86C0-4659-A121-2B5AFF56A5B9}" srcOrd="0" destOrd="0" presId="urn:microsoft.com/office/officeart/2005/8/layout/funnel1"/>
    <dgm:cxn modelId="{61CE5FF7-73DA-4A30-B3FA-3CF9D4E905F4}" type="presOf" srcId="{4AE001BC-D78B-444B-B03C-AC33431509A0}" destId="{43CF1EEA-4C05-4AB4-BB27-D28E2E070E8C}" srcOrd="0" destOrd="0" presId="urn:microsoft.com/office/officeart/2005/8/layout/funnel1"/>
    <dgm:cxn modelId="{31207482-1B14-4F9F-B0F5-CB6DAFCE9E56}" type="presOf" srcId="{4F48CF1B-E345-4CC5-A647-0A2F1DC9D931}" destId="{9B04812B-BCAE-414B-9848-0BD173A9F0E3}" srcOrd="0" destOrd="0" presId="urn:microsoft.com/office/officeart/2005/8/layout/funnel1"/>
    <dgm:cxn modelId="{F237D46C-C0E7-49CF-9F6A-6C8B08F616A2}" srcId="{4AE001BC-D78B-444B-B03C-AC33431509A0}" destId="{4F48CF1B-E345-4CC5-A647-0A2F1DC9D931}" srcOrd="3" destOrd="0" parTransId="{0D15F62C-C846-4F87-A122-A6593911EEF2}" sibTransId="{7FF9A3EA-3A02-4723-800B-D00A2808C1DA}"/>
    <dgm:cxn modelId="{4EC149CA-8619-4CB8-8453-2FF018B14CFC}" srcId="{4AE001BC-D78B-444B-B03C-AC33431509A0}" destId="{5F2EC909-9DE6-4229-BC2A-A599DC951555}" srcOrd="2" destOrd="0" parTransId="{873D8ACB-9848-4EC9-B8AE-A2E0C91C6F4C}" sibTransId="{936E4410-5299-475C-8B09-9ECF2AD308F6}"/>
    <dgm:cxn modelId="{0096C3A8-9906-4241-9B90-45EE18E91F2F}" srcId="{4AE001BC-D78B-444B-B03C-AC33431509A0}" destId="{11E557A9-A986-4153-A9EC-AF3E5D97E47F}" srcOrd="0" destOrd="0" parTransId="{863A782F-C872-44D7-9BA3-EB72C7A90FA1}" sibTransId="{F184E165-EC94-47BB-BEDF-5265501AAF1F}"/>
    <dgm:cxn modelId="{698F0286-F597-42FC-9A7C-CBC7CB57F920}" srcId="{4AE001BC-D78B-444B-B03C-AC33431509A0}" destId="{3F6FC842-771D-441B-9120-87C138D8D958}" srcOrd="1" destOrd="0" parTransId="{CA29C25C-D335-4C19-9EE2-7F5FBDBDD2B0}" sibTransId="{D59FC002-7652-4889-8604-20C81D40B718}"/>
    <dgm:cxn modelId="{2B236F6C-C7D2-496B-A9EC-2B317F57D4A4}" type="presParOf" srcId="{43CF1EEA-4C05-4AB4-BB27-D28E2E070E8C}" destId="{E0B066EA-01FD-4EB9-8ECD-1979312C4B27}" srcOrd="0" destOrd="0" presId="urn:microsoft.com/office/officeart/2005/8/layout/funnel1"/>
    <dgm:cxn modelId="{16520CDF-E184-4F88-9CFE-4A5036ABF2D4}" type="presParOf" srcId="{43CF1EEA-4C05-4AB4-BB27-D28E2E070E8C}" destId="{3E5DBCAD-DA3B-4899-ADFD-124F45BC79BB}" srcOrd="1" destOrd="0" presId="urn:microsoft.com/office/officeart/2005/8/layout/funnel1"/>
    <dgm:cxn modelId="{0E6C0006-DBC0-497E-90B8-CEB4D1AAB9AF}" type="presParOf" srcId="{43CF1EEA-4C05-4AB4-BB27-D28E2E070E8C}" destId="{9B04812B-BCAE-414B-9848-0BD173A9F0E3}" srcOrd="2" destOrd="0" presId="urn:microsoft.com/office/officeart/2005/8/layout/funnel1"/>
    <dgm:cxn modelId="{30B463DE-365B-42DA-9D62-085CC60BD474}" type="presParOf" srcId="{43CF1EEA-4C05-4AB4-BB27-D28E2E070E8C}" destId="{82F5D11A-86C0-4659-A121-2B5AFF56A5B9}" srcOrd="3" destOrd="0" presId="urn:microsoft.com/office/officeart/2005/8/layout/funnel1"/>
    <dgm:cxn modelId="{198BCC50-7E1F-4F1E-B2D8-87B8DA203A3A}" type="presParOf" srcId="{43CF1EEA-4C05-4AB4-BB27-D28E2E070E8C}" destId="{834D7819-FC46-4113-A2FB-5A4640E3BE87}" srcOrd="4" destOrd="0" presId="urn:microsoft.com/office/officeart/2005/8/layout/funnel1"/>
    <dgm:cxn modelId="{56265D92-B4BD-43D4-8836-27C0631F31C6}" type="presParOf" srcId="{43CF1EEA-4C05-4AB4-BB27-D28E2E070E8C}" destId="{35BFD6CE-D9BE-4350-BCC0-692115F1B019}" srcOrd="5" destOrd="0" presId="urn:microsoft.com/office/officeart/2005/8/layout/funnel1"/>
    <dgm:cxn modelId="{58163D2C-82D7-4FFF-9850-E60484CFC919}" type="presParOf" srcId="{43CF1EEA-4C05-4AB4-BB27-D28E2E070E8C}" destId="{C89F9CFE-1F79-48D8-BABD-3E0E55C24C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36604-928E-462F-91D5-3F9057C43E0C}">
      <dsp:nvSpPr>
        <dsp:cNvPr id="0" name=""/>
        <dsp:cNvSpPr/>
      </dsp:nvSpPr>
      <dsp:spPr>
        <a:xfrm>
          <a:off x="0" y="0"/>
          <a:ext cx="11734799" cy="2181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27ADF-C4E2-41CC-B87A-349936C17F71}">
      <dsp:nvSpPr>
        <dsp:cNvPr id="0" name=""/>
        <dsp:cNvSpPr/>
      </dsp:nvSpPr>
      <dsp:spPr>
        <a:xfrm>
          <a:off x="352043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2718EA-C969-4808-AF68-4DC8FCBE7855}">
      <dsp:nvSpPr>
        <dsp:cNvPr id="0" name=""/>
        <dsp:cNvSpPr/>
      </dsp:nvSpPr>
      <dsp:spPr>
        <a:xfrm rot="10800000">
          <a:off x="352043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Διαλογή στην πηγή (πιλοτική εγκατάσταση οικιακών ξηραντήρων)</a:t>
          </a:r>
          <a:endParaRPr lang="el-GR" sz="3000" kern="1200" dirty="0"/>
        </a:p>
      </dsp:txBody>
      <dsp:txXfrm rot="10800000">
        <a:off x="434048" y="2181701"/>
        <a:ext cx="3283087" cy="2584518"/>
      </dsp:txXfrm>
    </dsp:sp>
    <dsp:sp modelId="{5740DE33-B6CE-4E14-A3E6-58AB026AA649}">
      <dsp:nvSpPr>
        <dsp:cNvPr id="0" name=""/>
        <dsp:cNvSpPr/>
      </dsp:nvSpPr>
      <dsp:spPr>
        <a:xfrm>
          <a:off x="4143850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7AEE29-556D-47B9-8A3E-BCD07FD9E73A}">
      <dsp:nvSpPr>
        <dsp:cNvPr id="0" name=""/>
        <dsp:cNvSpPr/>
      </dsp:nvSpPr>
      <dsp:spPr>
        <a:xfrm rot="10800000">
          <a:off x="4143850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Συλλογή και μεταφορά σε πιλοτική μονάδα επεξεργασίας</a:t>
          </a:r>
          <a:endParaRPr lang="el-GR" sz="3000" kern="1200" dirty="0"/>
        </a:p>
      </dsp:txBody>
      <dsp:txXfrm rot="10800000">
        <a:off x="4225855" y="2181701"/>
        <a:ext cx="3283087" cy="2584518"/>
      </dsp:txXfrm>
    </dsp:sp>
    <dsp:sp modelId="{F3E40BDC-BB72-442E-B68E-B835B9C376AC}">
      <dsp:nvSpPr>
        <dsp:cNvPr id="0" name=""/>
        <dsp:cNvSpPr/>
      </dsp:nvSpPr>
      <dsp:spPr>
        <a:xfrm>
          <a:off x="7935657" y="290893"/>
          <a:ext cx="3447097" cy="1599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008413-054C-45B2-9E42-C1CBBA9AF402}">
      <dsp:nvSpPr>
        <dsp:cNvPr id="0" name=""/>
        <dsp:cNvSpPr/>
      </dsp:nvSpPr>
      <dsp:spPr>
        <a:xfrm rot="10800000">
          <a:off x="7935657" y="2181701"/>
          <a:ext cx="3447097" cy="2666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Επεξεργασία προς παραγωγή ενέργειας &amp; άλλων χρήσιμων προϊόντων</a:t>
          </a:r>
          <a:endParaRPr lang="el-GR" sz="3000" kern="1200" dirty="0"/>
        </a:p>
      </dsp:txBody>
      <dsp:txXfrm rot="10800000">
        <a:off x="8017662" y="2181701"/>
        <a:ext cx="3283087" cy="258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066EA-01FD-4EB9-8ECD-1979312C4B27}">
      <dsp:nvSpPr>
        <dsp:cNvPr id="0" name=""/>
        <dsp:cNvSpPr/>
      </dsp:nvSpPr>
      <dsp:spPr>
        <a:xfrm>
          <a:off x="3759199" y="1339254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DBCAD-DA3B-4899-ADFD-124F45BC79BB}">
      <dsp:nvSpPr>
        <dsp:cNvPr id="0" name=""/>
        <dsp:cNvSpPr/>
      </dsp:nvSpPr>
      <dsp:spPr>
        <a:xfrm>
          <a:off x="5360280" y="4876800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4812B-BCAE-414B-9848-0BD173A9F0E3}">
      <dsp:nvSpPr>
        <dsp:cNvPr id="0" name=""/>
        <dsp:cNvSpPr/>
      </dsp:nvSpPr>
      <dsp:spPr>
        <a:xfrm>
          <a:off x="4063999" y="4402666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4063999" y="4402666"/>
        <a:ext cx="4064000" cy="1016000"/>
      </dsp:txXfrm>
    </dsp:sp>
    <dsp:sp modelId="{82F5D11A-86C0-4659-A121-2B5AFF56A5B9}">
      <dsp:nvSpPr>
        <dsp:cNvPr id="0" name=""/>
        <dsp:cNvSpPr/>
      </dsp:nvSpPr>
      <dsp:spPr>
        <a:xfrm>
          <a:off x="6498612" y="425986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  </a:t>
          </a:r>
          <a:endParaRPr lang="el-GR" sz="6500" kern="1200" dirty="0"/>
        </a:p>
      </dsp:txBody>
      <dsp:txXfrm>
        <a:off x="6721797" y="649171"/>
        <a:ext cx="1077630" cy="1077630"/>
      </dsp:txXfrm>
    </dsp:sp>
    <dsp:sp modelId="{834D7819-FC46-4113-A2FB-5A4640E3BE87}">
      <dsp:nvSpPr>
        <dsp:cNvPr id="0" name=""/>
        <dsp:cNvSpPr/>
      </dsp:nvSpPr>
      <dsp:spPr>
        <a:xfrm>
          <a:off x="3062791" y="277378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</a:t>
          </a:r>
          <a:endParaRPr lang="el-GR" sz="6500" kern="1200" dirty="0"/>
        </a:p>
      </dsp:txBody>
      <dsp:txXfrm>
        <a:off x="3285976" y="500563"/>
        <a:ext cx="1077630" cy="1077630"/>
      </dsp:txXfrm>
    </dsp:sp>
    <dsp:sp modelId="{35BFD6CE-D9BE-4350-BCC0-692115F1B019}">
      <dsp:nvSpPr>
        <dsp:cNvPr id="0" name=""/>
        <dsp:cNvSpPr/>
      </dsp:nvSpPr>
      <dsp:spPr>
        <a:xfrm>
          <a:off x="4775572" y="98631"/>
          <a:ext cx="1524000" cy="15240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  </a:t>
          </a:r>
          <a:endParaRPr lang="el-GR" sz="6500" kern="1200" dirty="0"/>
        </a:p>
      </dsp:txBody>
      <dsp:txXfrm>
        <a:off x="4998757" y="321816"/>
        <a:ext cx="1077630" cy="1077630"/>
      </dsp:txXfrm>
    </dsp:sp>
    <dsp:sp modelId="{C89F9CFE-1F79-48D8-BABD-3E0E55C24CE9}">
      <dsp:nvSpPr>
        <dsp:cNvPr id="0" name=""/>
        <dsp:cNvSpPr/>
      </dsp:nvSpPr>
      <dsp:spPr>
        <a:xfrm>
          <a:off x="3386666" y="10896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9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5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6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5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0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3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9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4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6203-9BC5-4556-B42A-69E8CFD35020}" type="datetimeFigureOut">
              <a:rPr lang="el-GR" smtClean="0"/>
              <a:t>19/4/2019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7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" y="0"/>
            <a:ext cx="3083809" cy="169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80" y="-53856"/>
            <a:ext cx="3629532" cy="1009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r="22129" b="22730"/>
          <a:stretch/>
        </p:blipFill>
        <p:spPr>
          <a:xfrm>
            <a:off x="6936012" y="181791"/>
            <a:ext cx="1983451" cy="664308"/>
          </a:xfrm>
          <a:prstGeom prst="rect">
            <a:avLst/>
          </a:prstGeom>
        </p:spPr>
      </p:pic>
      <p:pic>
        <p:nvPicPr>
          <p:cNvPr id="1026" name="Picture 2" descr="Τμήμα Περιβάλλοντο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88489"/>
          <a:stretch/>
        </p:blipFill>
        <p:spPr bwMode="auto">
          <a:xfrm>
            <a:off x="9161089" y="48930"/>
            <a:ext cx="1201216" cy="11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ΚΕΤΑ - Εθνικό Κέντρο Έρευνας &amp; Τεχνολογικής Ανάπτυξη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79" y="993399"/>
            <a:ext cx="5238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ver_foo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26" y="88696"/>
            <a:ext cx="1378949" cy="11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63" y="2392493"/>
            <a:ext cx="10540735" cy="2387600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Αποκεντρωμένη διαχείριση </a:t>
            </a:r>
            <a:r>
              <a:rPr lang="el-GR" sz="4400" b="1" dirty="0" err="1" smtClean="0"/>
              <a:t>βιο</a:t>
            </a:r>
            <a:r>
              <a:rPr lang="en-US" sz="4400" b="1" dirty="0" smtClean="0"/>
              <a:t>-</a:t>
            </a:r>
            <a:r>
              <a:rPr lang="el-GR" sz="4400" b="1" dirty="0" smtClean="0"/>
              <a:t>αποβλήτων και </a:t>
            </a:r>
            <a:r>
              <a:rPr lang="el-GR" sz="4400" b="1" dirty="0"/>
              <a:t>α</a:t>
            </a:r>
            <a:r>
              <a:rPr lang="el-GR" sz="4400" b="1" dirty="0" smtClean="0"/>
              <a:t>ξιοποίησή τους με χρήση εναλλακτικών και καινοτόμων συστημάτων επεξεργασίας</a:t>
            </a:r>
            <a:endParaRPr lang="el-GR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068615" y="5519306"/>
            <a:ext cx="982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Η Σύμβαση συγχρηματοδοτείται από το Ευρωπαϊκό Ταμείο Περιφερειακής Ανάπτυξης κατά 85% και από εθνικούς πόρους κατά 15% στο πλαίσιο του προγράμματος 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BIOMA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19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057" y="58040"/>
            <a:ext cx="10515600" cy="80858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ΕΚΠΑΙΔΕΥΣΗ – ΕΝΗΜΕΡΩΣΗ - ΠΡΟΒΟΛΗ</a:t>
            </a:r>
            <a:endParaRPr lang="el-GR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8" y="974508"/>
            <a:ext cx="1469292" cy="14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intenance carto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4" y="2532523"/>
            <a:ext cx="1448242" cy="14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057" y="4230829"/>
            <a:ext cx="2345612" cy="1917770"/>
            <a:chOff x="5336275" y="2483892"/>
            <a:chExt cx="4039737" cy="2903403"/>
          </a:xfrm>
        </p:grpSpPr>
        <p:pic>
          <p:nvPicPr>
            <p:cNvPr id="9" name="Picture 12" descr="Image result for world map carto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3795" r="7788"/>
            <a:stretch/>
          </p:blipFill>
          <p:spPr bwMode="auto">
            <a:xfrm>
              <a:off x="5336275" y="2483892"/>
              <a:ext cx="4039737" cy="290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cyprus flag circ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137" y="3598056"/>
              <a:ext cx="555534" cy="57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Image result for magnifier carto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514" y="3557112"/>
              <a:ext cx="907102" cy="94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1983" y="955344"/>
            <a:ext cx="931051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solidFill>
                  <a:srgbClr val="0070C0"/>
                </a:solidFill>
              </a:rPr>
              <a:t>Στην κοινότητα στην Κύπρο θα λειτουργήσει περίπτερο ενημέρωσης για οποιοδήποτε θέμα πιθανό να σας απασχολεί  </a:t>
            </a:r>
          </a:p>
          <a:p>
            <a:endParaRPr lang="el-GR" sz="2000" b="1" dirty="0">
              <a:solidFill>
                <a:srgbClr val="0070C0"/>
              </a:solidFill>
            </a:endParaRPr>
          </a:p>
          <a:p>
            <a:r>
              <a:rPr lang="el-GR" sz="3000" b="1" dirty="0" smtClean="0">
                <a:solidFill>
                  <a:srgbClr val="0070C0"/>
                </a:solidFill>
              </a:rPr>
              <a:t>Θα εκπαιδευτεί άτομο από την κοινότητα ο οποίος θα μπορεί να συντηρήσει τις συσκευές</a:t>
            </a:r>
          </a:p>
          <a:p>
            <a:endParaRPr lang="el-GR" sz="2000" b="1" dirty="0" smtClean="0">
              <a:solidFill>
                <a:srgbClr val="0070C0"/>
              </a:solidFill>
            </a:endParaRPr>
          </a:p>
          <a:p>
            <a:r>
              <a:rPr lang="el-GR" sz="3000" b="1" dirty="0" smtClean="0">
                <a:solidFill>
                  <a:srgbClr val="0070C0"/>
                </a:solidFill>
              </a:rPr>
              <a:t>Το έργο πραγματοποιείται για πρώτη φορά σε Κύπρο και Ελλάδα και η προβολή που θα έχει η ευρύτερη περιοχή της κοινότητας αναμένεται να είναι μεγάλη. Θα γίνουν ημερίδες όπου θα έρθουν αρμόδιοι φορείς στην κοινότητα, δημοσιεύσεις στον τύπο και παρουσιάσεις σε παγκόσμια συνέδρια. </a:t>
            </a:r>
          </a:p>
          <a:p>
            <a:endParaRPr lang="el-GR" sz="3000" b="1" dirty="0">
              <a:solidFill>
                <a:srgbClr val="0070C0"/>
              </a:solidFill>
            </a:endParaRPr>
          </a:p>
          <a:p>
            <a:endParaRPr lang="el-GR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2" y="3970214"/>
            <a:ext cx="4767548" cy="2616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40065" y="1233484"/>
            <a:ext cx="6440162" cy="1774466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ΓΙΑ ΤΗΝ ΠΡΟΣΟΧΗ ΣΑΣ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3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611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 Έργου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41" y="2338490"/>
            <a:ext cx="3730720" cy="37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94" y="951611"/>
            <a:ext cx="11387744" cy="570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>
                <a:solidFill>
                  <a:schemeClr val="accent6"/>
                </a:solidFill>
              </a:rPr>
              <a:t>Η μείωση των οικιακών αποβλήτων σε απομακρυσμένες περιοχές και η χρήση τους για παραγωγή ενέργειας – βιοαερίου (2 χρόνια). Το έργο χρηματοδοτείται από το ευρωπαϊκό ταμείο περιφερειακής ανάπτυξης                </a:t>
            </a:r>
          </a:p>
          <a:p>
            <a:pPr marL="0" indent="0"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Χρήση συσκευής αφαίρεσης υγρασίας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l-GR" sz="3200" dirty="0" smtClean="0">
                <a:solidFill>
                  <a:srgbClr val="0070C0"/>
                </a:solidFill>
              </a:rPr>
              <a:t>80 συσκευές σε κοινότητα στην Κύπρο</a:t>
            </a:r>
          </a:p>
          <a:p>
            <a:pPr marL="0" indent="0">
              <a:buNone/>
            </a:pPr>
            <a:r>
              <a:rPr lang="el-GR" sz="3200" dirty="0" smtClean="0"/>
              <a:t>100 συσκευές στο Δήμο Νάξου</a:t>
            </a:r>
          </a:p>
          <a:p>
            <a:pPr marL="0" indent="0">
              <a:buNone/>
            </a:pP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13989"/>
            <a:ext cx="1889310" cy="1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"/>
            <a:ext cx="10515600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Διάγραμμα Διεργασιών του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Προγράμματος ΒΙΟΜΑ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8308637"/>
              </p:ext>
            </p:extLst>
          </p:nvPr>
        </p:nvGraphicFramePr>
        <p:xfrm>
          <a:off x="180975" y="1638300"/>
          <a:ext cx="11734799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2" y="133113"/>
            <a:ext cx="10515600" cy="890469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6" y="1416468"/>
            <a:ext cx="5064026" cy="54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9396" y="856357"/>
            <a:ext cx="6230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Διαστάσεις</a:t>
            </a:r>
            <a:r>
              <a:rPr lang="en-US" sz="3200" dirty="0" smtClean="0"/>
              <a:t>: 27 x 30 x 35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240V, 50Hz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Κατανάλωση</a:t>
            </a:r>
            <a:r>
              <a:rPr lang="en-US" sz="3200" dirty="0" smtClean="0"/>
              <a:t>: </a:t>
            </a:r>
            <a:r>
              <a:rPr lang="el-GR" sz="3200" dirty="0" smtClean="0"/>
              <a:t>Περίπου 4€/μήνα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Οσμές</a:t>
            </a:r>
            <a:r>
              <a:rPr lang="en-US" sz="3200" dirty="0" smtClean="0"/>
              <a:t>:</a:t>
            </a:r>
            <a:r>
              <a:rPr lang="el-GR" sz="3200" dirty="0" smtClean="0"/>
              <a:t> Διπλό φίλτρο ενεργού άνθρακα</a:t>
            </a:r>
            <a:endParaRPr lang="en-US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Εύκολη λειτουργία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Μέγιστη χωρητικότητα</a:t>
            </a:r>
            <a:r>
              <a:rPr lang="en-US" sz="3200" dirty="0" smtClean="0"/>
              <a:t>: 1kg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Χρόνος ξήρανσης</a:t>
            </a:r>
            <a:r>
              <a:rPr lang="en-US" sz="3200" dirty="0" smtClean="0"/>
              <a:t>:</a:t>
            </a:r>
            <a:r>
              <a:rPr lang="el-GR" sz="3200" dirty="0" smtClean="0"/>
              <a:t> 3-4 ώρες</a:t>
            </a:r>
            <a:endParaRPr lang="el-G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4" y="174058"/>
            <a:ext cx="10515600" cy="93141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15372" y="856357"/>
            <a:ext cx="6694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Έλικας θρυμματισμού (μέχρι κόκκαλα κοτόπουλου)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Ξήρανση σε 3 αυτόματα στάδια</a:t>
            </a:r>
            <a:r>
              <a:rPr lang="en-US" sz="3200" dirty="0" smtClean="0"/>
              <a:t>: </a:t>
            </a:r>
            <a:r>
              <a:rPr lang="el-GR" sz="3200" dirty="0" smtClean="0"/>
              <a:t>θρυμματισμός, θέρμανση, ψύξη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Μείωση βάρους/όγκου κατά 80-90%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200" dirty="0" smtClean="0"/>
              <a:t>Ξήρανση με θερμό αέρα (60</a:t>
            </a:r>
            <a:r>
              <a:rPr lang="el-GR" sz="3200" baseline="30000" dirty="0" smtClean="0"/>
              <a:t>ο</a:t>
            </a:r>
            <a:r>
              <a:rPr lang="en-US" sz="3200" dirty="0" smtClean="0"/>
              <a:t>C</a:t>
            </a:r>
            <a:r>
              <a:rPr lang="el-GR" sz="3200" dirty="0" smtClean="0"/>
              <a:t>) </a:t>
            </a:r>
            <a:endParaRPr lang="el-GR" sz="3200" dirty="0"/>
          </a:p>
        </p:txBody>
      </p:sp>
      <p:pic>
        <p:nvPicPr>
          <p:cNvPr id="4102" name="Picture 6" descr="Image result for SMART CA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7108" r="4363" b="3825"/>
          <a:stretch/>
        </p:blipFill>
        <p:spPr bwMode="auto">
          <a:xfrm>
            <a:off x="520504" y="1308295"/>
            <a:ext cx="4051496" cy="50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838734" y="1665027"/>
            <a:ext cx="2743200" cy="2797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pic>
        <p:nvPicPr>
          <p:cNvPr id="5122" name="Picture 2" descr="Image result for SMART CA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13612" r="28931" b="42448"/>
          <a:stretch/>
        </p:blipFill>
        <p:spPr bwMode="auto">
          <a:xfrm>
            <a:off x="491321" y="1255592"/>
            <a:ext cx="3179928" cy="34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MART C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48" y="3551899"/>
            <a:ext cx="4654244" cy="31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1249" y="2823327"/>
            <a:ext cx="707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Διπλά φίλτρα ενεργού άνθρακα για αφαίρεση οσμών</a:t>
            </a:r>
            <a:endParaRPr lang="el-GR" sz="24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MART C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2682517"/>
            <a:ext cx="3521124" cy="3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MART CA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"/>
          <a:stretch/>
        </p:blipFill>
        <p:spPr bwMode="auto">
          <a:xfrm>
            <a:off x="6189747" y="2778051"/>
            <a:ext cx="5165192" cy="29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ΣΥΣΚΕΥΗ ΑΦΑΙΡΕΣΗΣ ΥΓΡΑΣΙΑΣ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64024" y="1461209"/>
            <a:ext cx="3701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6"/>
                </a:solidFill>
              </a:rPr>
              <a:t>Κάδος τοποθέτησης </a:t>
            </a:r>
          </a:p>
          <a:p>
            <a:r>
              <a:rPr lang="el-GR" sz="3200" dirty="0" smtClean="0">
                <a:solidFill>
                  <a:schemeClr val="accent6"/>
                </a:solidFill>
              </a:rPr>
              <a:t>οικιακών αποβλήτων</a:t>
            </a:r>
            <a:endParaRPr lang="el-GR" sz="3200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69791" y="2184484"/>
            <a:ext cx="1160060" cy="2128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612283" y="1999818"/>
            <a:ext cx="822033" cy="1083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3355" y="1368876"/>
            <a:ext cx="4270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3200" dirty="0" smtClean="0">
                <a:solidFill>
                  <a:schemeClr val="accent6"/>
                </a:solidFill>
              </a:rPr>
              <a:t>Οπές ροής θερμού αέρα</a:t>
            </a:r>
          </a:p>
          <a:p>
            <a:pPr algn="r"/>
            <a:r>
              <a:rPr lang="el-GR" sz="3200" dirty="0" smtClean="0">
                <a:solidFill>
                  <a:schemeClr val="accent6"/>
                </a:solidFill>
              </a:rPr>
              <a:t>(ξήρανση)</a:t>
            </a:r>
            <a:endParaRPr lang="el-GR" sz="3200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933063" y="4879386"/>
            <a:ext cx="1090237" cy="1256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80931" y="6135400"/>
            <a:ext cx="51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6"/>
                </a:solidFill>
              </a:rPr>
              <a:t>Υπόλειμμα μετά από ξήρανση</a:t>
            </a:r>
            <a:endParaRPr lang="el-GR" sz="3200" dirty="0">
              <a:solidFill>
                <a:schemeClr val="accent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8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9" y="30981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STE 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30" y="3286614"/>
            <a:ext cx="57340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ΜΕΤΑΦΟΡΑ ΥΠΟΛΕΙΜΜΑΤΟΣ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41892"/>
            <a:ext cx="12421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Το υπόλειμμα θα τοποθετείται σε ειδικά σακούλια και θα συλλέγεται</a:t>
            </a:r>
          </a:p>
          <a:p>
            <a:r>
              <a:rPr lang="el-GR" sz="3200" dirty="0" smtClean="0"/>
              <a:t>από την κοινότητα. Όταν συλλεχθεί αρκετή ποσότητα θα μεταφέρεται</a:t>
            </a:r>
          </a:p>
          <a:p>
            <a:r>
              <a:rPr lang="el-GR" sz="3200" dirty="0" smtClean="0"/>
              <a:t>σε μονάδα αναερόβιας χώνευσης για την παραγωγή </a:t>
            </a:r>
            <a:r>
              <a:rPr lang="el-GR" sz="3200" dirty="0" err="1" smtClean="0"/>
              <a:t>βιο</a:t>
            </a:r>
            <a:r>
              <a:rPr lang="el-GR" sz="3200" dirty="0" smtClean="0"/>
              <a:t>-αερίου (Κύπρο) </a:t>
            </a:r>
            <a:endParaRPr lang="el-G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506062"/>
              </p:ext>
            </p:extLst>
          </p:nvPr>
        </p:nvGraphicFramePr>
        <p:xfrm>
          <a:off x="3225800" y="9107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Image result for FOOD WASTE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29" y="1166632"/>
            <a:ext cx="1451212" cy="12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μανθρε CARTO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56" y="1444013"/>
            <a:ext cx="1166503" cy="11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36" y="1472893"/>
            <a:ext cx="812753" cy="9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2" y="1431630"/>
            <a:ext cx="776361" cy="9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48" y="1771303"/>
            <a:ext cx="828949" cy="7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3029" y="6329401"/>
            <a:ext cx="184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ΒΙΟΑΕΡΙΟ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460" y="87072"/>
            <a:ext cx="5125871" cy="951611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 Έργου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60" y="1156778"/>
            <a:ext cx="58485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/>
              <a:t>Τοποθέτηση επεξεργασμένων </a:t>
            </a:r>
          </a:p>
          <a:p>
            <a:r>
              <a:rPr lang="el-GR" sz="3000" b="1" dirty="0" smtClean="0"/>
              <a:t>οικιακών αποβλήτων, κλαδεμάτων</a:t>
            </a:r>
          </a:p>
          <a:p>
            <a:r>
              <a:rPr lang="el-GR" sz="3000" b="1" dirty="0" smtClean="0"/>
              <a:t>και κτηνοτροφικών αποβλήτων</a:t>
            </a:r>
          </a:p>
          <a:p>
            <a:r>
              <a:rPr lang="el-GR" sz="3000" b="1" dirty="0" smtClean="0"/>
              <a:t>σε αντιδραστήρα αναερόβιας</a:t>
            </a:r>
          </a:p>
          <a:p>
            <a:r>
              <a:rPr lang="el-GR" sz="3000" b="1" dirty="0" smtClean="0"/>
              <a:t>χώνευσης</a:t>
            </a:r>
            <a:r>
              <a:rPr lang="en-US" sz="3000" b="1" dirty="0" smtClean="0"/>
              <a:t> (</a:t>
            </a:r>
            <a:r>
              <a:rPr lang="el-GR" sz="3000" b="1" dirty="0" err="1" smtClean="0"/>
              <a:t>Μοναγρούλι</a:t>
            </a:r>
            <a:r>
              <a:rPr lang="el-GR" sz="3000" b="1" dirty="0" smtClean="0"/>
              <a:t>).</a:t>
            </a:r>
            <a:endParaRPr lang="el-GR" sz="3000" b="1" dirty="0" smtClean="0"/>
          </a:p>
          <a:p>
            <a:endParaRPr lang="el-GR" sz="3000" b="1" dirty="0">
              <a:solidFill>
                <a:srgbClr val="0070C0"/>
              </a:solidFill>
            </a:endParaRPr>
          </a:p>
          <a:p>
            <a:r>
              <a:rPr lang="el-GR" sz="3000" b="1" u="sng" dirty="0" smtClean="0">
                <a:solidFill>
                  <a:srgbClr val="92D050"/>
                </a:solidFill>
              </a:rPr>
              <a:t>Τελικά Προϊόντα</a:t>
            </a:r>
            <a:r>
              <a:rPr lang="en-US" sz="3000" b="1" u="sng" dirty="0" smtClean="0">
                <a:solidFill>
                  <a:srgbClr val="92D05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err="1" smtClean="0">
                <a:solidFill>
                  <a:srgbClr val="92D050"/>
                </a:solidFill>
              </a:rPr>
              <a:t>Βιο</a:t>
            </a:r>
            <a:r>
              <a:rPr lang="el-GR" sz="3000" b="1" dirty="0" smtClean="0">
                <a:solidFill>
                  <a:srgbClr val="92D050"/>
                </a:solidFill>
              </a:rPr>
              <a:t>-αέριο (ενέργεια)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smtClean="0">
                <a:solidFill>
                  <a:srgbClr val="92D050"/>
                </a:solidFill>
              </a:rPr>
              <a:t>Λίπασμα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b="1" dirty="0" smtClean="0">
                <a:solidFill>
                  <a:srgbClr val="92D050"/>
                </a:solidFill>
              </a:rPr>
              <a:t>Καθαρό νερό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92D050"/>
                </a:solidFill>
              </a:rPr>
              <a:t>Compost</a:t>
            </a:r>
            <a:endParaRPr lang="el-GR" sz="3000" b="1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345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Αποκεντρωμένη διαχείριση βιο-αποβλήτων και αξιοποίησή τους με χρήση εναλλακτικών και καινοτόμων συστημάτων επεξεργασίας</vt:lpstr>
      <vt:lpstr>Στόχος Έργου</vt:lpstr>
      <vt:lpstr>Διάγραμμα Διεργασιών του  Προγράμματος ΒΙΟΜΑ</vt:lpstr>
      <vt:lpstr>ΣΥΣΚΕΥΗ ΑΦΑΙΡΕΣΗΣ ΥΓΡΑΣΙΑΣ</vt:lpstr>
      <vt:lpstr>ΣΥΣΚΕΥΗ ΑΦΑΙΡΕΣΗΣ ΥΓΡΑΣΙΑΣ</vt:lpstr>
      <vt:lpstr>ΣΥΣΚΕΥΗ ΑΦΑΙΡΕΣΗΣ ΥΓΡΑΣΙΑΣ</vt:lpstr>
      <vt:lpstr>ΣΥΣΚΕΥΗ ΑΦΑΙΡΕΣΗΣ ΥΓΡΑΣΙΑΣ</vt:lpstr>
      <vt:lpstr>ΜΕΤΑΦΟΡΑ ΥΠΟΛΕΙΜΜΑΤΟΣ</vt:lpstr>
      <vt:lpstr>Στόχος Έργου</vt:lpstr>
      <vt:lpstr>ΕΚΠΑΙΔΕΥΣΗ – ΕΝΗΜΕΡΩΣΗ - ΠΡΟΒΟΛΗ</vt:lpstr>
      <vt:lpstr>ΕΥΧΑΡΙΣΤΩ ΓΙΑ ΤΗΝ ΠΡΟΣΟΧΗ ΣΑΣ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Αποκεντρωμένη διαχείριση των βιοαποβλήτων και Αξιοποίησή τους με χρήση εναλλακτικών και καινοτόμων συστημάτων επεξεργασίας</dc:title>
  <dc:creator>Petros G. Savva</dc:creator>
  <cp:lastModifiedBy>Petros G. Savva</cp:lastModifiedBy>
  <cp:revision>33</cp:revision>
  <cp:lastPrinted>2018-02-16T14:49:07Z</cp:lastPrinted>
  <dcterms:created xsi:type="dcterms:W3CDTF">2018-02-15T17:44:14Z</dcterms:created>
  <dcterms:modified xsi:type="dcterms:W3CDTF">2019-04-19T13:29:20Z</dcterms:modified>
</cp:coreProperties>
</file>