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0" r:id="rId5"/>
    <p:sldId id="261" r:id="rId6"/>
    <p:sldId id="262" r:id="rId7"/>
    <p:sldId id="259" r:id="rId8"/>
    <p:sldId id="264" r:id="rId9"/>
    <p:sldId id="257" r:id="rId10"/>
    <p:sldId id="265" r:id="rId11"/>
    <p:sldId id="266" r:id="rId12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5E4FD-9E68-418A-95C4-D575858F21DE}" type="doc">
      <dgm:prSet loTypeId="urn:microsoft.com/office/officeart/2005/8/layout/pList2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AB6D62BB-DD6E-4CA8-9895-3AA24383ECA0}">
      <dgm:prSet/>
      <dgm:spPr/>
      <dgm:t>
        <a:bodyPr/>
        <a:lstStyle/>
        <a:p>
          <a:pPr rtl="0"/>
          <a:r>
            <a:rPr lang="el-GR" dirty="0" smtClean="0"/>
            <a:t>Διαλογή στην πηγή (πιλοτική εγκατάσταση οικιακών ξηραντήρων)</a:t>
          </a:r>
          <a:endParaRPr lang="el-GR" dirty="0"/>
        </a:p>
      </dgm:t>
    </dgm:pt>
    <dgm:pt modelId="{EECB8F01-587B-4D00-A7CB-1DFCC0BB64B6}" type="parTrans" cxnId="{4548A7CD-78F4-413D-9AF8-C38E69FAC031}">
      <dgm:prSet/>
      <dgm:spPr/>
      <dgm:t>
        <a:bodyPr/>
        <a:lstStyle/>
        <a:p>
          <a:endParaRPr lang="el-GR"/>
        </a:p>
      </dgm:t>
    </dgm:pt>
    <dgm:pt modelId="{127A89A0-4D82-417A-959A-4E94BF787D42}" type="sibTrans" cxnId="{4548A7CD-78F4-413D-9AF8-C38E69FAC031}">
      <dgm:prSet/>
      <dgm:spPr/>
      <dgm:t>
        <a:bodyPr/>
        <a:lstStyle/>
        <a:p>
          <a:endParaRPr lang="el-GR"/>
        </a:p>
      </dgm:t>
    </dgm:pt>
    <dgm:pt modelId="{D7F65A2D-8D33-4080-A8AE-CFA1F91D62D2}">
      <dgm:prSet/>
      <dgm:spPr/>
      <dgm:t>
        <a:bodyPr/>
        <a:lstStyle/>
        <a:p>
          <a:pPr rtl="0"/>
          <a:r>
            <a:rPr lang="el-GR" dirty="0" smtClean="0"/>
            <a:t>Συλλογή και μεταφορά σε πιλοτική μονάδα επεξεργασίας</a:t>
          </a:r>
          <a:endParaRPr lang="el-GR" dirty="0"/>
        </a:p>
      </dgm:t>
    </dgm:pt>
    <dgm:pt modelId="{D55ACA89-6A71-4768-9ACF-4FB79F7D4A96}" type="parTrans" cxnId="{3CAA6697-727C-4A9B-9D57-E477E073DA23}">
      <dgm:prSet/>
      <dgm:spPr/>
      <dgm:t>
        <a:bodyPr/>
        <a:lstStyle/>
        <a:p>
          <a:endParaRPr lang="el-GR"/>
        </a:p>
      </dgm:t>
    </dgm:pt>
    <dgm:pt modelId="{13604E96-67D9-4B47-9A8C-08790E35F75F}" type="sibTrans" cxnId="{3CAA6697-727C-4A9B-9D57-E477E073DA23}">
      <dgm:prSet/>
      <dgm:spPr/>
      <dgm:t>
        <a:bodyPr/>
        <a:lstStyle/>
        <a:p>
          <a:endParaRPr lang="el-GR"/>
        </a:p>
      </dgm:t>
    </dgm:pt>
    <dgm:pt modelId="{9B360BCF-F32E-4539-930D-665C1E2BE85F}">
      <dgm:prSet/>
      <dgm:spPr/>
      <dgm:t>
        <a:bodyPr/>
        <a:lstStyle/>
        <a:p>
          <a:pPr rtl="0"/>
          <a:r>
            <a:rPr lang="el-GR" dirty="0" smtClean="0"/>
            <a:t>Επεξεργασία προς παραγωγή ενέργειας &amp; άλλων χρήσιμων προϊόντων</a:t>
          </a:r>
          <a:endParaRPr lang="el-GR" dirty="0"/>
        </a:p>
      </dgm:t>
    </dgm:pt>
    <dgm:pt modelId="{3027A3DE-7401-438C-8049-63F4F40AA3A9}" type="parTrans" cxnId="{5DEC0A4C-9841-4CC7-BF67-EA7C07AAA615}">
      <dgm:prSet/>
      <dgm:spPr/>
      <dgm:t>
        <a:bodyPr/>
        <a:lstStyle/>
        <a:p>
          <a:endParaRPr lang="el-GR"/>
        </a:p>
      </dgm:t>
    </dgm:pt>
    <dgm:pt modelId="{1D86A021-F392-4788-B045-3E8EF41B62C1}" type="sibTrans" cxnId="{5DEC0A4C-9841-4CC7-BF67-EA7C07AAA615}">
      <dgm:prSet/>
      <dgm:spPr/>
      <dgm:t>
        <a:bodyPr/>
        <a:lstStyle/>
        <a:p>
          <a:endParaRPr lang="el-GR"/>
        </a:p>
      </dgm:t>
    </dgm:pt>
    <dgm:pt modelId="{AF01B544-688C-4B07-8616-16FB5EF8EEF9}" type="pres">
      <dgm:prSet presAssocID="{5B45E4FD-9E68-418A-95C4-D575858F21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B36604-928E-462F-91D5-3F9057C43E0C}" type="pres">
      <dgm:prSet presAssocID="{5B45E4FD-9E68-418A-95C4-D575858F21DE}" presName="bkgdShp" presStyleLbl="alignAccFollowNode1" presStyleIdx="0" presStyleCn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el-GR"/>
        </a:p>
      </dgm:t>
    </dgm:pt>
    <dgm:pt modelId="{325D855A-2F2C-444B-824D-0ED336DDB786}" type="pres">
      <dgm:prSet presAssocID="{5B45E4FD-9E68-418A-95C4-D575858F21DE}" presName="linComp" presStyleCnt="0"/>
      <dgm:spPr/>
    </dgm:pt>
    <dgm:pt modelId="{ADB509D7-F5B4-482C-8B35-98447E9C16EE}" type="pres">
      <dgm:prSet presAssocID="{AB6D62BB-DD6E-4CA8-9895-3AA24383ECA0}" presName="compNode" presStyleCnt="0"/>
      <dgm:spPr/>
    </dgm:pt>
    <dgm:pt modelId="{4F2718EA-C969-4808-AF68-4DC8FCBE7855}" type="pres">
      <dgm:prSet presAssocID="{AB6D62BB-DD6E-4CA8-9895-3AA24383EC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095E9C-6763-47A3-BB68-EE0D4EDCE482}" type="pres">
      <dgm:prSet presAssocID="{AB6D62BB-DD6E-4CA8-9895-3AA24383ECA0}" presName="invisiNode" presStyleLbl="node1" presStyleIdx="0" presStyleCnt="3"/>
      <dgm:spPr/>
    </dgm:pt>
    <dgm:pt modelId="{AED27ADF-C4E2-41CC-B87A-349936C17F71}" type="pres">
      <dgm:prSet presAssocID="{AB6D62BB-DD6E-4CA8-9895-3AA24383ECA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</dgm:spPr>
    </dgm:pt>
    <dgm:pt modelId="{554B8ECA-CA08-4AD8-88EA-B296C379D2DD}" type="pres">
      <dgm:prSet presAssocID="{127A89A0-4D82-417A-959A-4E94BF787D4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191666E6-08EE-4306-B7B9-6BE9F5312A87}" type="pres">
      <dgm:prSet presAssocID="{D7F65A2D-8D33-4080-A8AE-CFA1F91D62D2}" presName="compNode" presStyleCnt="0"/>
      <dgm:spPr/>
    </dgm:pt>
    <dgm:pt modelId="{DB7AEE29-556D-47B9-8A3E-BCD07FD9E73A}" type="pres">
      <dgm:prSet presAssocID="{D7F65A2D-8D33-4080-A8AE-CFA1F91D62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F44F5A-16B1-4E9D-9CE6-FE06EAEF1A97}" type="pres">
      <dgm:prSet presAssocID="{D7F65A2D-8D33-4080-A8AE-CFA1F91D62D2}" presName="invisiNode" presStyleLbl="node1" presStyleIdx="1" presStyleCnt="3"/>
      <dgm:spPr/>
    </dgm:pt>
    <dgm:pt modelId="{5740DE33-B6CE-4E14-A3E6-58AB026AA649}" type="pres">
      <dgm:prSet presAssocID="{D7F65A2D-8D33-4080-A8AE-CFA1F91D62D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B43B6E41-DFDB-4CCD-B814-03F8D8C0852B}" type="pres">
      <dgm:prSet presAssocID="{13604E96-67D9-4B47-9A8C-08790E35F75F}" presName="sibTrans" presStyleLbl="sibTrans2D1" presStyleIdx="0" presStyleCnt="0"/>
      <dgm:spPr/>
      <dgm:t>
        <a:bodyPr/>
        <a:lstStyle/>
        <a:p>
          <a:endParaRPr lang="el-GR"/>
        </a:p>
      </dgm:t>
    </dgm:pt>
    <dgm:pt modelId="{1A1884E0-0F20-4173-905B-440F05F110CC}" type="pres">
      <dgm:prSet presAssocID="{9B360BCF-F32E-4539-930D-665C1E2BE85F}" presName="compNode" presStyleCnt="0"/>
      <dgm:spPr/>
    </dgm:pt>
    <dgm:pt modelId="{D8008413-054C-45B2-9E42-C1CBBA9AF402}" type="pres">
      <dgm:prSet presAssocID="{9B360BCF-F32E-4539-930D-665C1E2BE8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B9F83D-1080-4D8C-B8A3-20EE4F3EF782}" type="pres">
      <dgm:prSet presAssocID="{9B360BCF-F32E-4539-930D-665C1E2BE85F}" presName="invisiNode" presStyleLbl="node1" presStyleIdx="2" presStyleCnt="3"/>
      <dgm:spPr/>
    </dgm:pt>
    <dgm:pt modelId="{F3E40BDC-BB72-442E-B68E-B835B9C376AC}" type="pres">
      <dgm:prSet presAssocID="{9B360BCF-F32E-4539-930D-665C1E2BE85F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</dgm:ptLst>
  <dgm:cxnLst>
    <dgm:cxn modelId="{B449B5A1-5D4D-4BF7-BE08-79675289BC68}" type="presOf" srcId="{AB6D62BB-DD6E-4CA8-9895-3AA24383ECA0}" destId="{4F2718EA-C969-4808-AF68-4DC8FCBE7855}" srcOrd="0" destOrd="0" presId="urn:microsoft.com/office/officeart/2005/8/layout/pList2"/>
    <dgm:cxn modelId="{3CAA6697-727C-4A9B-9D57-E477E073DA23}" srcId="{5B45E4FD-9E68-418A-95C4-D575858F21DE}" destId="{D7F65A2D-8D33-4080-A8AE-CFA1F91D62D2}" srcOrd="1" destOrd="0" parTransId="{D55ACA89-6A71-4768-9ACF-4FB79F7D4A96}" sibTransId="{13604E96-67D9-4B47-9A8C-08790E35F75F}"/>
    <dgm:cxn modelId="{E6E29B89-4D15-401E-9FA6-55D0F4F9BABE}" type="presOf" srcId="{9B360BCF-F32E-4539-930D-665C1E2BE85F}" destId="{D8008413-054C-45B2-9E42-C1CBBA9AF402}" srcOrd="0" destOrd="0" presId="urn:microsoft.com/office/officeart/2005/8/layout/pList2"/>
    <dgm:cxn modelId="{250CC433-62E6-4298-84B6-11FFABBFB804}" type="presOf" srcId="{5B45E4FD-9E68-418A-95C4-D575858F21DE}" destId="{AF01B544-688C-4B07-8616-16FB5EF8EEF9}" srcOrd="0" destOrd="0" presId="urn:microsoft.com/office/officeart/2005/8/layout/pList2"/>
    <dgm:cxn modelId="{5DEC0A4C-9841-4CC7-BF67-EA7C07AAA615}" srcId="{5B45E4FD-9E68-418A-95C4-D575858F21DE}" destId="{9B360BCF-F32E-4539-930D-665C1E2BE85F}" srcOrd="2" destOrd="0" parTransId="{3027A3DE-7401-438C-8049-63F4F40AA3A9}" sibTransId="{1D86A021-F392-4788-B045-3E8EF41B62C1}"/>
    <dgm:cxn modelId="{4548A7CD-78F4-413D-9AF8-C38E69FAC031}" srcId="{5B45E4FD-9E68-418A-95C4-D575858F21DE}" destId="{AB6D62BB-DD6E-4CA8-9895-3AA24383ECA0}" srcOrd="0" destOrd="0" parTransId="{EECB8F01-587B-4D00-A7CB-1DFCC0BB64B6}" sibTransId="{127A89A0-4D82-417A-959A-4E94BF787D42}"/>
    <dgm:cxn modelId="{4F13EA33-3C9C-4BE9-AC7F-7F0DE7E6C18D}" type="presOf" srcId="{127A89A0-4D82-417A-959A-4E94BF787D42}" destId="{554B8ECA-CA08-4AD8-88EA-B296C379D2DD}" srcOrd="0" destOrd="0" presId="urn:microsoft.com/office/officeart/2005/8/layout/pList2"/>
    <dgm:cxn modelId="{CA6029EC-2ECE-4ECA-9827-864B5ADC742F}" type="presOf" srcId="{D7F65A2D-8D33-4080-A8AE-CFA1F91D62D2}" destId="{DB7AEE29-556D-47B9-8A3E-BCD07FD9E73A}" srcOrd="0" destOrd="0" presId="urn:microsoft.com/office/officeart/2005/8/layout/pList2"/>
    <dgm:cxn modelId="{80B2E0F2-077A-4383-B63D-EFA27ED291F2}" type="presOf" srcId="{13604E96-67D9-4B47-9A8C-08790E35F75F}" destId="{B43B6E41-DFDB-4CCD-B814-03F8D8C0852B}" srcOrd="0" destOrd="0" presId="urn:microsoft.com/office/officeart/2005/8/layout/pList2"/>
    <dgm:cxn modelId="{6E830696-77B4-4EC5-87DB-7BF6988C7284}" type="presParOf" srcId="{AF01B544-688C-4B07-8616-16FB5EF8EEF9}" destId="{05B36604-928E-462F-91D5-3F9057C43E0C}" srcOrd="0" destOrd="0" presId="urn:microsoft.com/office/officeart/2005/8/layout/pList2"/>
    <dgm:cxn modelId="{9B1A5298-A155-40F6-8EBC-8EA33C4BE6F5}" type="presParOf" srcId="{AF01B544-688C-4B07-8616-16FB5EF8EEF9}" destId="{325D855A-2F2C-444B-824D-0ED336DDB786}" srcOrd="1" destOrd="0" presId="urn:microsoft.com/office/officeart/2005/8/layout/pList2"/>
    <dgm:cxn modelId="{A8ACC85A-27FE-489D-BE70-90F004535F91}" type="presParOf" srcId="{325D855A-2F2C-444B-824D-0ED336DDB786}" destId="{ADB509D7-F5B4-482C-8B35-98447E9C16EE}" srcOrd="0" destOrd="0" presId="urn:microsoft.com/office/officeart/2005/8/layout/pList2"/>
    <dgm:cxn modelId="{62F9F926-4562-4B65-87FA-86DFA4470EED}" type="presParOf" srcId="{ADB509D7-F5B4-482C-8B35-98447E9C16EE}" destId="{4F2718EA-C969-4808-AF68-4DC8FCBE7855}" srcOrd="0" destOrd="0" presId="urn:microsoft.com/office/officeart/2005/8/layout/pList2"/>
    <dgm:cxn modelId="{7EF27BDA-5AAD-4BAA-8168-FECDE45BB5F6}" type="presParOf" srcId="{ADB509D7-F5B4-482C-8B35-98447E9C16EE}" destId="{95095E9C-6763-47A3-BB68-EE0D4EDCE482}" srcOrd="1" destOrd="0" presId="urn:microsoft.com/office/officeart/2005/8/layout/pList2"/>
    <dgm:cxn modelId="{2615C7F8-E5C4-4AF5-8B8C-B4289850A75F}" type="presParOf" srcId="{ADB509D7-F5B4-482C-8B35-98447E9C16EE}" destId="{AED27ADF-C4E2-41CC-B87A-349936C17F71}" srcOrd="2" destOrd="0" presId="urn:microsoft.com/office/officeart/2005/8/layout/pList2"/>
    <dgm:cxn modelId="{A12BCA21-DB77-44A9-B882-FAF5370B4637}" type="presParOf" srcId="{325D855A-2F2C-444B-824D-0ED336DDB786}" destId="{554B8ECA-CA08-4AD8-88EA-B296C379D2DD}" srcOrd="1" destOrd="0" presId="urn:microsoft.com/office/officeart/2005/8/layout/pList2"/>
    <dgm:cxn modelId="{3D0BBE7C-9912-4F9F-8E23-1215F73DBC51}" type="presParOf" srcId="{325D855A-2F2C-444B-824D-0ED336DDB786}" destId="{191666E6-08EE-4306-B7B9-6BE9F5312A87}" srcOrd="2" destOrd="0" presId="urn:microsoft.com/office/officeart/2005/8/layout/pList2"/>
    <dgm:cxn modelId="{4E1BEF92-BD7C-42E1-8BFF-35C1B251E04D}" type="presParOf" srcId="{191666E6-08EE-4306-B7B9-6BE9F5312A87}" destId="{DB7AEE29-556D-47B9-8A3E-BCD07FD9E73A}" srcOrd="0" destOrd="0" presId="urn:microsoft.com/office/officeart/2005/8/layout/pList2"/>
    <dgm:cxn modelId="{F6AFFA1C-5EAC-4F50-AD4E-82E2E21664CC}" type="presParOf" srcId="{191666E6-08EE-4306-B7B9-6BE9F5312A87}" destId="{02F44F5A-16B1-4E9D-9CE6-FE06EAEF1A97}" srcOrd="1" destOrd="0" presId="urn:microsoft.com/office/officeart/2005/8/layout/pList2"/>
    <dgm:cxn modelId="{F0434237-8B91-4D3A-AFBB-750F1C63CC99}" type="presParOf" srcId="{191666E6-08EE-4306-B7B9-6BE9F5312A87}" destId="{5740DE33-B6CE-4E14-A3E6-58AB026AA649}" srcOrd="2" destOrd="0" presId="urn:microsoft.com/office/officeart/2005/8/layout/pList2"/>
    <dgm:cxn modelId="{C74A86F4-2A48-4FA5-8914-2BCB2BD50435}" type="presParOf" srcId="{325D855A-2F2C-444B-824D-0ED336DDB786}" destId="{B43B6E41-DFDB-4CCD-B814-03F8D8C0852B}" srcOrd="3" destOrd="0" presId="urn:microsoft.com/office/officeart/2005/8/layout/pList2"/>
    <dgm:cxn modelId="{C86787CD-17B9-4BB2-ACF5-44089B261D71}" type="presParOf" srcId="{325D855A-2F2C-444B-824D-0ED336DDB786}" destId="{1A1884E0-0F20-4173-905B-440F05F110CC}" srcOrd="4" destOrd="0" presId="urn:microsoft.com/office/officeart/2005/8/layout/pList2"/>
    <dgm:cxn modelId="{31129552-F8C2-4101-9731-64BB025EA2DF}" type="presParOf" srcId="{1A1884E0-0F20-4173-905B-440F05F110CC}" destId="{D8008413-054C-45B2-9E42-C1CBBA9AF402}" srcOrd="0" destOrd="0" presId="urn:microsoft.com/office/officeart/2005/8/layout/pList2"/>
    <dgm:cxn modelId="{A7DA4488-CD9D-4A18-895D-2434A1331C5E}" type="presParOf" srcId="{1A1884E0-0F20-4173-905B-440F05F110CC}" destId="{40B9F83D-1080-4D8C-B8A3-20EE4F3EF782}" srcOrd="1" destOrd="0" presId="urn:microsoft.com/office/officeart/2005/8/layout/pList2"/>
    <dgm:cxn modelId="{D9BCC932-B19E-4F95-9D09-BA9BE0FD521C}" type="presParOf" srcId="{1A1884E0-0F20-4173-905B-440F05F110CC}" destId="{F3E40BDC-BB72-442E-B68E-B835B9C376A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99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66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58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69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5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10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31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9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47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6203-9BC5-4556-B42A-69E8CFD35020}" type="datetimeFigureOut">
              <a:rPr lang="el-GR" smtClean="0"/>
              <a:t>22/11/2019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011D-D344-4589-BB77-3CED3AD1E7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572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" y="0"/>
            <a:ext cx="3083809" cy="169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80" y="-53856"/>
            <a:ext cx="3629532" cy="1009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6" r="22129" b="22730"/>
          <a:stretch/>
        </p:blipFill>
        <p:spPr>
          <a:xfrm>
            <a:off x="6936012" y="181791"/>
            <a:ext cx="1983451" cy="664308"/>
          </a:xfrm>
          <a:prstGeom prst="rect">
            <a:avLst/>
          </a:prstGeom>
        </p:spPr>
      </p:pic>
      <p:pic>
        <p:nvPicPr>
          <p:cNvPr id="1026" name="Picture 2" descr="Τμήμα Περιβάλλοντο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88489"/>
          <a:stretch/>
        </p:blipFill>
        <p:spPr bwMode="auto">
          <a:xfrm>
            <a:off x="9161089" y="48930"/>
            <a:ext cx="1201216" cy="11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ΚΕΤΑ - Εθνικό Κέντρο Έρευνας &amp; Τεχνολογικής Ανάπτυξη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79" y="993399"/>
            <a:ext cx="52387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ver_foo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26" y="88696"/>
            <a:ext cx="1378949" cy="11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63" y="2392493"/>
            <a:ext cx="10540735" cy="2387600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Αποκεντρωμένη διαχείριση </a:t>
            </a:r>
            <a:r>
              <a:rPr lang="el-GR" sz="4400" b="1" dirty="0" err="1" smtClean="0"/>
              <a:t>βιο</a:t>
            </a:r>
            <a:r>
              <a:rPr lang="en-US" sz="4400" b="1" dirty="0" smtClean="0"/>
              <a:t>-</a:t>
            </a:r>
            <a:r>
              <a:rPr lang="el-GR" sz="4400" b="1" dirty="0" smtClean="0"/>
              <a:t>αποβλήτων και </a:t>
            </a:r>
            <a:r>
              <a:rPr lang="el-GR" sz="4400" b="1" dirty="0"/>
              <a:t>α</a:t>
            </a:r>
            <a:r>
              <a:rPr lang="el-GR" sz="4400" b="1" dirty="0" smtClean="0"/>
              <a:t>ξιοποίησή τους με χρήση εναλλακτικών και καινοτόμων συστημάτων επεξεργασίας</a:t>
            </a:r>
            <a:endParaRPr lang="el-GR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068615" y="5519306"/>
            <a:ext cx="9825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Η Σύμβαση συγχρηματοδοτείται από το Ευρωπαϊκό Ταμείο Περιφερειακής Ανάπτυξης κατά 85% και από εθνικούς πόρους κατά 15% στο πλαίσιο του προγράμματος 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BIOMA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8199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057" y="58040"/>
            <a:ext cx="10515600" cy="808582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ΑΜΕΣΕΣ ΔΡΑΣΕΙΣ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3297" y="2064223"/>
            <a:ext cx="93105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 smtClean="0">
                <a:solidFill>
                  <a:srgbClr val="0070C0"/>
                </a:solidFill>
              </a:rPr>
              <a:t>Δειγματοληψία, ανάλυση και χαρακτηρισμός προϊόντος αναερόβιας χώνευσης από τις μονάδες στο </a:t>
            </a:r>
            <a:r>
              <a:rPr lang="el-GR" sz="3000" b="1" dirty="0" err="1" smtClean="0">
                <a:solidFill>
                  <a:srgbClr val="0070C0"/>
                </a:solidFill>
              </a:rPr>
              <a:t>Μοναγρούλι</a:t>
            </a:r>
            <a:r>
              <a:rPr lang="el-GR" sz="3000" b="1" dirty="0" smtClean="0">
                <a:solidFill>
                  <a:srgbClr val="0070C0"/>
                </a:solidFill>
              </a:rPr>
              <a:t> και στην Κάτω Μονή.</a:t>
            </a:r>
          </a:p>
          <a:p>
            <a:r>
              <a:rPr lang="el-GR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→ Καθορισμός τελικών χρηστών </a:t>
            </a:r>
          </a:p>
          <a:p>
            <a:r>
              <a:rPr lang="el-GR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→ Καθορισμός πολιτικής διαχείρισης </a:t>
            </a:r>
            <a:r>
              <a:rPr lang="el-GR" sz="3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βιοαποβλήτων</a:t>
            </a:r>
            <a:endParaRPr lang="el-GR" sz="3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6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46" y="3007950"/>
            <a:ext cx="5486629" cy="3010713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40065" y="1233484"/>
            <a:ext cx="6440162" cy="1774466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ΕΥΧΑΡΙΣΤΩ ΓΙΑ ΤΗΝ ΠΡΟΣΟΧΗ ΣΑΣ</a:t>
            </a:r>
            <a:endParaRPr lang="el-G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34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1611"/>
          </a:xfrm>
        </p:spPr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 Έργου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tar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41" y="2338490"/>
            <a:ext cx="3730720" cy="37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94" y="951611"/>
            <a:ext cx="11387744" cy="5708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 smtClean="0">
                <a:solidFill>
                  <a:schemeClr val="accent6"/>
                </a:solidFill>
              </a:rPr>
              <a:t>Η μείωση των οικιακών αποβλήτων σε απομακρυσμένες περιοχές και η χρήση τους για παραγωγή ενέργειας – βιοαερίου (2 χρόνια). Το έργο χρηματοδοτείται από το ευρωπαϊκό ταμείο περιφερειακής ανάπτυξης                </a:t>
            </a:r>
          </a:p>
          <a:p>
            <a:pPr marL="0" indent="0">
              <a:buNone/>
            </a:pPr>
            <a:endParaRPr lang="el-GR" sz="3200" dirty="0" smtClean="0"/>
          </a:p>
          <a:p>
            <a:pPr marL="0" indent="0">
              <a:buNone/>
            </a:pPr>
            <a:r>
              <a:rPr lang="el-GR" sz="3200" dirty="0" smtClean="0"/>
              <a:t>Χρήση συσκευής αφαίρεσης υγρασίας</a:t>
            </a:r>
          </a:p>
          <a:p>
            <a:pPr marL="0" indent="0">
              <a:buNone/>
            </a:pPr>
            <a:endParaRPr lang="el-GR" sz="1000" dirty="0"/>
          </a:p>
          <a:p>
            <a:pPr marL="0" indent="0">
              <a:buNone/>
            </a:pPr>
            <a:r>
              <a:rPr lang="el-GR" sz="3200" dirty="0" smtClean="0">
                <a:solidFill>
                  <a:srgbClr val="0070C0"/>
                </a:solidFill>
              </a:rPr>
              <a:t>80 συσκευές σε κοινότητα στην Κύπρο</a:t>
            </a:r>
          </a:p>
          <a:p>
            <a:pPr marL="0" indent="0">
              <a:buNone/>
            </a:pPr>
            <a:r>
              <a:rPr lang="el-GR" sz="3200" dirty="0" smtClean="0"/>
              <a:t>100 συσκευές στο Δήμο Νάξου</a:t>
            </a:r>
          </a:p>
          <a:p>
            <a:pPr marL="0" indent="0">
              <a:buNone/>
            </a:pPr>
            <a:endParaRPr lang="el-GR" sz="1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13989"/>
            <a:ext cx="1889310" cy="1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6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"/>
            <a:ext cx="10515600" cy="112395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Διάγραμμα Διεργασιών του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Προγράμματος ΒΙΟΜΑ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8308637"/>
              </p:ext>
            </p:extLst>
          </p:nvPr>
        </p:nvGraphicFramePr>
        <p:xfrm>
          <a:off x="180975" y="1638300"/>
          <a:ext cx="11734799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02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2" y="133113"/>
            <a:ext cx="10515600" cy="890469"/>
          </a:xfrm>
        </p:spPr>
        <p:txBody>
          <a:bodyPr>
            <a:normAutofit fontScale="90000"/>
          </a:bodyPr>
          <a:lstStyle/>
          <a:p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ΤΟΠΟΘΕΤΗΣΗ ΚΑΙ ΛΕΙΤΟΥΡΓΙΑ</a:t>
            </a:r>
            <a:b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ΞΗΡΑΝΤΗΡΩΝ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338" y="1109441"/>
            <a:ext cx="842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 smtClean="0"/>
              <a:t>180 ξηραντήρες τοποθετήθηκαν και λειτουργούν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250201" y="1943573"/>
            <a:ext cx="1473958" cy="99628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13655" y="1950273"/>
            <a:ext cx="1426960" cy="87733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9008" y="2827606"/>
            <a:ext cx="9779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 smtClean="0"/>
              <a:t>Νάξος						</a:t>
            </a:r>
            <a:r>
              <a:rPr lang="el-GR" sz="3200" dirty="0" err="1" smtClean="0"/>
              <a:t>Παλώδια</a:t>
            </a:r>
            <a:endParaRPr lang="el-GR" sz="3200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3200" dirty="0" smtClean="0"/>
              <a:t>Σχολεία						1. Οικίες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3200" dirty="0" smtClean="0"/>
              <a:t>Σπίτια</a:t>
            </a:r>
          </a:p>
          <a:p>
            <a:pPr>
              <a:lnSpc>
                <a:spcPct val="150000"/>
              </a:lnSpc>
            </a:pPr>
            <a:r>
              <a:rPr lang="el-GR" sz="3200" dirty="0" smtClean="0"/>
              <a:t>Συλλογή, δειγματοληψία, 			8% - </a:t>
            </a:r>
            <a:r>
              <a:rPr lang="el-GR" sz="3200" dirty="0" err="1" smtClean="0"/>
              <a:t>Μοναγρούλι</a:t>
            </a:r>
            <a:endParaRPr lang="el-GR" sz="3200" dirty="0" smtClean="0"/>
          </a:p>
          <a:p>
            <a:pPr>
              <a:lnSpc>
                <a:spcPct val="150000"/>
              </a:lnSpc>
            </a:pPr>
            <a:r>
              <a:rPr lang="el-GR" sz="3200" dirty="0" err="1" smtClean="0"/>
              <a:t>κομποστοποίηση</a:t>
            </a:r>
            <a:r>
              <a:rPr lang="el-GR" sz="3200" dirty="0" smtClean="0"/>
              <a:t>				92% - Κάτω Μονή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20779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80" y="285909"/>
            <a:ext cx="10515600" cy="80858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ΔΕΙΓΜΑΤΟΛΗΨΙΑ ΚΑΙ ΧΑΡΑΚΤΗΡΙΣΜΟΣ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ΜΙΚΤΩΝ ΑΠΟΒΛΗΤΩΝ 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501" y="2042220"/>
            <a:ext cx="6689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Δειγματοληψία Χειμώνα και Καλοκαίρι</a:t>
            </a:r>
            <a:endParaRPr lang="el-GR" sz="3200" dirty="0"/>
          </a:p>
        </p:txBody>
      </p:sp>
      <p:pic>
        <p:nvPicPr>
          <p:cNvPr id="8" name="Picture 7" descr="C:\Users\olympia.nisiforou\Downloads\IMG_56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5" y="3713872"/>
            <a:ext cx="3976578" cy="2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olympia.nisiforou\Downloads\IMG_56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0" y="3713872"/>
            <a:ext cx="4149044" cy="2867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15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880" y="146762"/>
            <a:ext cx="10515600" cy="80858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ΣΥΣΤΑΣΗ ΜΙΚΤΩΝ ΑΠΟΒΛΗΤΩΝ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ΚΟΙΝΟΤΗΤΑΣ ΠΑΛΩΔΙΑΣ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78224"/>
              </p:ext>
            </p:extLst>
          </p:nvPr>
        </p:nvGraphicFramePr>
        <p:xfrm>
          <a:off x="6738424" y="1985332"/>
          <a:ext cx="4600331" cy="4469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6280"/>
                <a:gridCol w="2034051"/>
              </a:tblGrid>
              <a:tr h="49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Υλικό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Ποσοστό στα Α.Σ.Α. (% κ.β.)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Οργ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ανικ</a:t>
                      </a:r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</a:rPr>
                        <a:t>ά</a:t>
                      </a:r>
                      <a:endParaRPr lang="el-G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</a:rPr>
                        <a:t>49.1 %</a:t>
                      </a:r>
                      <a:endParaRPr lang="el-G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Χαρτί – Χαρτόνι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effectLst/>
                        </a:rPr>
                        <a:t>14</a:t>
                      </a:r>
                      <a:r>
                        <a:rPr lang="en-US" sz="2400" dirty="0" smtClean="0">
                          <a:effectLst/>
                        </a:rPr>
                        <a:t>.0</a:t>
                      </a:r>
                      <a:r>
                        <a:rPr lang="el-GR" sz="2400" dirty="0" smtClean="0">
                          <a:effectLst/>
                        </a:rPr>
                        <a:t> </a:t>
                      </a:r>
                      <a:r>
                        <a:rPr lang="el-GR" sz="2400" dirty="0">
                          <a:effectLst/>
                        </a:rPr>
                        <a:t>%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Πλαστικό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22.8 %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Μέταλλο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3.4 %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Γυαλί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0.1 %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Πράσινα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9.5%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Ρουχισμός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0.5%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Υπόλοιπα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9.87%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475091"/>
              </p:ext>
            </p:extLst>
          </p:nvPr>
        </p:nvGraphicFramePr>
        <p:xfrm>
          <a:off x="571890" y="1985332"/>
          <a:ext cx="4534681" cy="3813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657"/>
                <a:gridCol w="2005024"/>
              </a:tblGrid>
              <a:tr h="542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Υλικό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Ποσοστό στα Α.Σ.Α. (% κ.β.)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Οργ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ανικ</a:t>
                      </a:r>
                      <a:r>
                        <a:rPr lang="el-GR" sz="2400" b="1" dirty="0">
                          <a:solidFill>
                            <a:schemeClr val="tx1"/>
                          </a:solidFill>
                          <a:effectLst/>
                        </a:rPr>
                        <a:t>ά</a:t>
                      </a:r>
                      <a:endParaRPr lang="el-G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46,84 %</a:t>
                      </a:r>
                      <a:endParaRPr lang="el-G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9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Χα</a:t>
                      </a:r>
                      <a:r>
                        <a:rPr lang="en-US" sz="2400" dirty="0" err="1">
                          <a:effectLst/>
                        </a:rPr>
                        <a:t>ρτί</a:t>
                      </a:r>
                      <a:r>
                        <a:rPr lang="en-US" sz="2400" dirty="0">
                          <a:effectLst/>
                        </a:rPr>
                        <a:t> – Χα</a:t>
                      </a:r>
                      <a:r>
                        <a:rPr lang="en-US" sz="2400" dirty="0" err="1">
                          <a:effectLst/>
                        </a:rPr>
                        <a:t>ρτόνι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13,27 %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Πλαστικό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17,73 %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Μέταλλο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3,26 %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Γυαλί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9,03 %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Υπόλοιπα</a:t>
                      </a:r>
                      <a:endParaRPr lang="el-G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9.87%</a:t>
                      </a:r>
                      <a:endParaRPr lang="el-G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15423" y="1373328"/>
            <a:ext cx="2078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/>
              <a:t>ΚΑΛΟΚΑΙΡΙ</a:t>
            </a:r>
            <a:endParaRPr lang="el-GR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8406247" y="1373327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/>
              <a:t>ΧΕΙΜΩΝΑΣ</a:t>
            </a:r>
            <a:endParaRPr lang="el-GR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880" y="5946565"/>
            <a:ext cx="5838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Δεν παρουσιάζονται σημαντικές εποχιακές μεταβολές</a:t>
            </a:r>
          </a:p>
          <a:p>
            <a:r>
              <a:rPr lang="el-GR" sz="2000" dirty="0" smtClean="0"/>
              <a:t>στη σύσταση των </a:t>
            </a:r>
            <a:r>
              <a:rPr lang="el-GR" sz="2000" dirty="0" err="1" smtClean="0"/>
              <a:t>βιο</a:t>
            </a:r>
            <a:r>
              <a:rPr lang="el-GR" sz="2000" dirty="0" smtClean="0"/>
              <a:t>-αποβλήτων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4148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24" y="174058"/>
            <a:ext cx="10515600" cy="931412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ΔΕΙΓΜΑΤΟΛΗΨΙΑ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45536" y="1105470"/>
            <a:ext cx="115682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3000" dirty="0" smtClean="0"/>
              <a:t>Κάτω Μονή</a:t>
            </a:r>
            <a:r>
              <a:rPr lang="en-US" sz="3000" dirty="0" smtClean="0"/>
              <a:t>:</a:t>
            </a:r>
            <a:r>
              <a:rPr lang="el-GR" sz="3000" dirty="0" smtClean="0"/>
              <a:t> ήδη έχει τοποθετηθεί στον αναερόβιο αντιδραστήρα όλη η ποσότητα που μεταφέρθηκε από την Κοινότητα </a:t>
            </a:r>
            <a:r>
              <a:rPr lang="el-GR" sz="3000" dirty="0" err="1" smtClean="0"/>
              <a:t>Παλώδιας</a:t>
            </a:r>
            <a:r>
              <a:rPr lang="el-GR" sz="3000" dirty="0" smtClean="0"/>
              <a:t> και ξεκίνησε η παραγωγή βιοαερίου. Έχουν πραγματοποιηθεί μετρήσεις για 3 μήνες απουσία ξηρού υπολείμματος ξηραντήρων.</a:t>
            </a:r>
            <a:endParaRPr lang="en-US" sz="30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3000" dirty="0" err="1" smtClean="0"/>
              <a:t>Μοναγρούλι</a:t>
            </a:r>
            <a:r>
              <a:rPr lang="en-US" sz="3000" dirty="0" smtClean="0"/>
              <a:t>: </a:t>
            </a:r>
            <a:r>
              <a:rPr lang="el-GR" sz="3000" dirty="0" smtClean="0"/>
              <a:t>Ο αναερόβιος αντιδραστήρας τέθηκε σε λειτουργία εδώ και 1 μήνα. Λήφθηκαν </a:t>
            </a:r>
            <a:r>
              <a:rPr lang="en-US" sz="3000" dirty="0" smtClean="0"/>
              <a:t>2 </a:t>
            </a:r>
            <a:r>
              <a:rPr lang="el-GR" sz="3000" dirty="0" smtClean="0"/>
              <a:t>δείγματα για ανάλυση χωρίς ξηρό υπόλειμμα. Οι επόμενες δειγματοληψίες θα περιέχουν ξηρό υπόλειμμα.</a:t>
            </a:r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8067" y="198016"/>
            <a:ext cx="7362216" cy="808582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ΜΙΚΡΟΒΙΑΚΟ ΦΟΡΤΙΟ ΣΕ ΟΙΚΙΕΣ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41892"/>
            <a:ext cx="119047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Δειγματοληψία σε 4 σπίτια</a:t>
            </a:r>
          </a:p>
          <a:p>
            <a:r>
              <a:rPr lang="el-GR" sz="3200" dirty="0" smtClean="0"/>
              <a:t>Η παρουσία </a:t>
            </a:r>
            <a:r>
              <a:rPr lang="el-GR" sz="3200" dirty="0" err="1" smtClean="0"/>
              <a:t>βιοαποβλήτων</a:t>
            </a:r>
            <a:r>
              <a:rPr lang="el-GR" sz="3200" dirty="0" smtClean="0"/>
              <a:t> στους </a:t>
            </a:r>
            <a:r>
              <a:rPr lang="el-GR" sz="3200" dirty="0" err="1" smtClean="0"/>
              <a:t>οικιακους</a:t>
            </a:r>
            <a:r>
              <a:rPr lang="el-GR" sz="3200" dirty="0" smtClean="0"/>
              <a:t> κάδους αποτελούν εστία </a:t>
            </a:r>
          </a:p>
          <a:p>
            <a:r>
              <a:rPr lang="el-GR" sz="3200" dirty="0" smtClean="0"/>
              <a:t>μόλυνσης. Τυχόν παραμονή των </a:t>
            </a:r>
            <a:r>
              <a:rPr lang="el-GR" sz="3200" dirty="0" err="1" smtClean="0"/>
              <a:t>βιοαποβλήτων</a:t>
            </a:r>
            <a:r>
              <a:rPr lang="el-GR" sz="3200" dirty="0" smtClean="0"/>
              <a:t> για μεγάλα χρονικά </a:t>
            </a:r>
          </a:p>
          <a:p>
            <a:r>
              <a:rPr lang="el-GR" sz="3200" dirty="0" smtClean="0"/>
              <a:t>διαστήματα &gt;48</a:t>
            </a:r>
            <a:r>
              <a:rPr lang="en-US" sz="3200" dirty="0" smtClean="0"/>
              <a:t>h </a:t>
            </a:r>
            <a:r>
              <a:rPr lang="el-GR" sz="3200" dirty="0" smtClean="0"/>
              <a:t>επιδεινώνει την κατάσταση.</a:t>
            </a:r>
            <a:endParaRPr lang="el-GR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84873" y="3707955"/>
            <a:ext cx="2995437" cy="284759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12" name="Picture 11" descr="Image result for torion m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9" y="3707955"/>
            <a:ext cx="3668126" cy="2847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4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460" y="87072"/>
            <a:ext cx="9593518" cy="951611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ΑΝΑΛΥΣΕΙΣ ΟΡΓΑΝΙΚΩΝ ΑΠΟΒΛΗΤΩΝ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928" y="2006551"/>
            <a:ext cx="10198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l-GR" sz="3000" b="1" dirty="0" smtClean="0"/>
              <a:t>Αναλύσεις </a:t>
            </a:r>
            <a:r>
              <a:rPr lang="el-GR" sz="3000" b="1" dirty="0" err="1" smtClean="0"/>
              <a:t>βιο</a:t>
            </a:r>
            <a:r>
              <a:rPr lang="el-GR" sz="3000" b="1" dirty="0" smtClean="0"/>
              <a:t>-αποβλήτων και καθορισμός της σύστασής τους</a:t>
            </a:r>
          </a:p>
          <a:p>
            <a:pPr marL="514350" indent="-514350">
              <a:buAutoNum type="arabicPeriod"/>
            </a:pPr>
            <a:endParaRPr lang="el-GR" sz="3000" b="1" dirty="0" smtClean="0"/>
          </a:p>
          <a:p>
            <a:pPr marL="514350" indent="-514350">
              <a:buAutoNum type="arabicPeriod"/>
            </a:pPr>
            <a:r>
              <a:rPr lang="el-GR" sz="3000" b="1" dirty="0" smtClean="0"/>
              <a:t>Αναλύσεις του ξηρού υπολείμματος που προκύπτει από τους ξηραντήρες</a:t>
            </a:r>
            <a:endParaRPr lang="el-GR" sz="3000" b="1" dirty="0">
              <a:solidFill>
                <a:srgbClr val="92D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75" y="13989"/>
            <a:ext cx="2141647" cy="11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341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Αποκεντρωμένη διαχείριση βιο-αποβλήτων και αξιοποίησή τους με χρήση εναλλακτικών και καινοτόμων συστημάτων επεξεργασίας</vt:lpstr>
      <vt:lpstr>Στόχος Έργου</vt:lpstr>
      <vt:lpstr>Διάγραμμα Διεργασιών του  Προγράμματος ΒΙΟΜΑ</vt:lpstr>
      <vt:lpstr>ΤΟΠΟΘΕΤΗΣΗ ΚΑΙ ΛΕΙΤΟΥΡΓΙΑ ΞΗΡΑΝΤΗΡΩΝ</vt:lpstr>
      <vt:lpstr>ΔΕΙΓΜΑΤΟΛΗΨΙΑ ΚΑΙ ΧΑΡΑΚΤΗΡΙΣΜΟΣ ΜΙΚΤΩΝ ΑΠΟΒΛΗΤΩΝ </vt:lpstr>
      <vt:lpstr>ΣΥΣΤΑΣΗ ΜΙΚΤΩΝ ΑΠΟΒΛΗΤΩΝ  ΚΟΙΝΟΤΗΤΑΣ ΠΑΛΩΔΙΑΣ</vt:lpstr>
      <vt:lpstr>ΔΕΙΓΜΑΤΟΛΗΨΙΑ</vt:lpstr>
      <vt:lpstr>ΜΙΚΡΟΒΙΑΚΟ ΦΟΡΤΙΟ ΣΕ ΟΙΚΙΕΣ</vt:lpstr>
      <vt:lpstr>ΑΝΑΛΥΣΕΙΣ ΟΡΓΑΝΙΚΩΝ ΑΠΟΒΛΗΤΩΝ</vt:lpstr>
      <vt:lpstr>ΑΜΕΣΕΣ ΔΡΑΣΕΙΣ</vt:lpstr>
      <vt:lpstr>ΕΥΧΑΡΙΣΤΩ ΓΙΑ ΤΗΝ ΠΡΟΣΟΧΗ ΣΑΣ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Αποκεντρωμένη διαχείριση των βιοαποβλήτων και Αξιοποίησή τους με χρήση εναλλακτικών και καινοτόμων συστημάτων επεξεργασίας</dc:title>
  <dc:creator>Petros G. Savva</dc:creator>
  <cp:lastModifiedBy>Petros G. Savva</cp:lastModifiedBy>
  <cp:revision>47</cp:revision>
  <cp:lastPrinted>2018-02-16T14:49:07Z</cp:lastPrinted>
  <dcterms:created xsi:type="dcterms:W3CDTF">2018-02-15T17:44:14Z</dcterms:created>
  <dcterms:modified xsi:type="dcterms:W3CDTF">2019-11-22T20:58:25Z</dcterms:modified>
</cp:coreProperties>
</file>