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87" r:id="rId4"/>
    <p:sldId id="288" r:id="rId5"/>
    <p:sldId id="289" r:id="rId6"/>
    <p:sldId id="290" r:id="rId7"/>
    <p:sldId id="291" r:id="rId8"/>
    <p:sldId id="292" r:id="rId9"/>
    <p:sldId id="258" r:id="rId10"/>
    <p:sldId id="293" r:id="rId11"/>
    <p:sldId id="294" r:id="rId12"/>
    <p:sldId id="295" r:id="rId13"/>
    <p:sldId id="296" r:id="rId14"/>
    <p:sldId id="297" r:id="rId15"/>
    <p:sldId id="298" r:id="rId16"/>
    <p:sldId id="299" r:id="rId17"/>
    <p:sldId id="303" r:id="rId18"/>
    <p:sldId id="300" r:id="rId19"/>
    <p:sldId id="301" r:id="rId20"/>
    <p:sldId id="302" r:id="rId21"/>
    <p:sldId id="266"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F5174F5-A6E4-485C-B80A-E68794A7A045}">
          <p14:sldIdLst>
            <p14:sldId id="256"/>
            <p14:sldId id="286"/>
            <p14:sldId id="287"/>
            <p14:sldId id="288"/>
          </p14:sldIdLst>
        </p14:section>
        <p14:section name="Untitled Section" id="{BE0E8F7E-F4EC-4CA6-9074-9E4515EEBAEB}">
          <p14:sldIdLst>
            <p14:sldId id="289"/>
            <p14:sldId id="290"/>
            <p14:sldId id="291"/>
            <p14:sldId id="292"/>
            <p14:sldId id="258"/>
            <p14:sldId id="293"/>
            <p14:sldId id="294"/>
            <p14:sldId id="295"/>
            <p14:sldId id="296"/>
            <p14:sldId id="297"/>
            <p14:sldId id="298"/>
            <p14:sldId id="299"/>
            <p14:sldId id="303"/>
            <p14:sldId id="300"/>
            <p14:sldId id="301"/>
            <p14:sldId id="302"/>
            <p14:sldId id="266"/>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8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D8AD7F-07CD-497B-8809-D975488CE0D3}" type="datetimeFigureOut">
              <a:rPr lang="en-US" smtClean="0"/>
              <a:t>04-Dec-19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F6103-BAB5-4406-B8EA-9215162FA39B}" type="slidenum">
              <a:rPr lang="en-US" smtClean="0"/>
              <a:t>‹#›</a:t>
            </a:fld>
            <a:endParaRPr lang="en-US"/>
          </a:p>
        </p:txBody>
      </p:sp>
    </p:spTree>
    <p:extLst>
      <p:ext uri="{BB962C8B-B14F-4D97-AF65-F5344CB8AC3E}">
        <p14:creationId xmlns:p14="http://schemas.microsoft.com/office/powerpoint/2010/main" val="4068347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D8AD7F-07CD-497B-8809-D975488CE0D3}" type="datetimeFigureOut">
              <a:rPr lang="en-US" smtClean="0"/>
              <a:t>04-Dec-19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F6103-BAB5-4406-B8EA-9215162FA39B}" type="slidenum">
              <a:rPr lang="en-US" smtClean="0"/>
              <a:t>‹#›</a:t>
            </a:fld>
            <a:endParaRPr lang="en-US"/>
          </a:p>
        </p:txBody>
      </p:sp>
    </p:spTree>
    <p:extLst>
      <p:ext uri="{BB962C8B-B14F-4D97-AF65-F5344CB8AC3E}">
        <p14:creationId xmlns:p14="http://schemas.microsoft.com/office/powerpoint/2010/main" val="2290465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D8AD7F-07CD-497B-8809-D975488CE0D3}" type="datetimeFigureOut">
              <a:rPr lang="en-US" smtClean="0"/>
              <a:t>04-Dec-19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F6103-BAB5-4406-B8EA-9215162FA39B}" type="slidenum">
              <a:rPr lang="en-US" smtClean="0"/>
              <a:t>‹#›</a:t>
            </a:fld>
            <a:endParaRPr lang="en-US"/>
          </a:p>
        </p:txBody>
      </p:sp>
    </p:spTree>
    <p:extLst>
      <p:ext uri="{BB962C8B-B14F-4D97-AF65-F5344CB8AC3E}">
        <p14:creationId xmlns:p14="http://schemas.microsoft.com/office/powerpoint/2010/main" val="3293606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4033" y="6294233"/>
            <a:ext cx="1658546" cy="48935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6208802"/>
            <a:ext cx="1219200" cy="669019"/>
          </a:xfrm>
          <a:prstGeom prst="rect">
            <a:avLst/>
          </a:prstGeom>
        </p:spPr>
      </p:pic>
    </p:spTree>
    <p:extLst>
      <p:ext uri="{BB962C8B-B14F-4D97-AF65-F5344CB8AC3E}">
        <p14:creationId xmlns:p14="http://schemas.microsoft.com/office/powerpoint/2010/main" val="3836035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2D8AD7F-07CD-497B-8809-D975488CE0D3}" type="datetimeFigureOut">
              <a:rPr lang="en-US" smtClean="0"/>
              <a:t>04-Dec-19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F6103-BAB5-4406-B8EA-9215162FA39B}" type="slidenum">
              <a:rPr lang="en-US" smtClean="0"/>
              <a:t>‹#›</a:t>
            </a:fld>
            <a:endParaRPr lang="en-US"/>
          </a:p>
        </p:txBody>
      </p:sp>
    </p:spTree>
    <p:extLst>
      <p:ext uri="{BB962C8B-B14F-4D97-AF65-F5344CB8AC3E}">
        <p14:creationId xmlns:p14="http://schemas.microsoft.com/office/powerpoint/2010/main" val="3013385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D8AD7F-07CD-497B-8809-D975488CE0D3}" type="datetimeFigureOut">
              <a:rPr lang="en-US" smtClean="0"/>
              <a:t>04-Dec-19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DF6103-BAB5-4406-B8EA-9215162FA39B}" type="slidenum">
              <a:rPr lang="en-US" smtClean="0"/>
              <a:t>‹#›</a:t>
            </a:fld>
            <a:endParaRPr lang="en-US"/>
          </a:p>
        </p:txBody>
      </p:sp>
    </p:spTree>
    <p:extLst>
      <p:ext uri="{BB962C8B-B14F-4D97-AF65-F5344CB8AC3E}">
        <p14:creationId xmlns:p14="http://schemas.microsoft.com/office/powerpoint/2010/main" val="89873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D8AD7F-07CD-497B-8809-D975488CE0D3}" type="datetimeFigureOut">
              <a:rPr lang="en-US" smtClean="0"/>
              <a:t>04-Dec-19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DF6103-BAB5-4406-B8EA-9215162FA39B}" type="slidenum">
              <a:rPr lang="en-US" smtClean="0"/>
              <a:t>‹#›</a:t>
            </a:fld>
            <a:endParaRPr lang="en-US"/>
          </a:p>
        </p:txBody>
      </p:sp>
    </p:spTree>
    <p:extLst>
      <p:ext uri="{BB962C8B-B14F-4D97-AF65-F5344CB8AC3E}">
        <p14:creationId xmlns:p14="http://schemas.microsoft.com/office/powerpoint/2010/main" val="2663170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D8AD7F-07CD-497B-8809-D975488CE0D3}" type="datetimeFigureOut">
              <a:rPr lang="en-US" smtClean="0"/>
              <a:t>04-Dec-19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DF6103-BAB5-4406-B8EA-9215162FA39B}" type="slidenum">
              <a:rPr lang="en-US" smtClean="0"/>
              <a:t>‹#›</a:t>
            </a:fld>
            <a:endParaRPr lang="en-US"/>
          </a:p>
        </p:txBody>
      </p:sp>
    </p:spTree>
    <p:extLst>
      <p:ext uri="{BB962C8B-B14F-4D97-AF65-F5344CB8AC3E}">
        <p14:creationId xmlns:p14="http://schemas.microsoft.com/office/powerpoint/2010/main" val="3931736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8AD7F-07CD-497B-8809-D975488CE0D3}" type="datetimeFigureOut">
              <a:rPr lang="en-US" smtClean="0"/>
              <a:t>04-Dec-19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DF6103-BAB5-4406-B8EA-9215162FA39B}" type="slidenum">
              <a:rPr lang="en-US" smtClean="0"/>
              <a:t>‹#›</a:t>
            </a:fld>
            <a:endParaRPr lang="en-US"/>
          </a:p>
        </p:txBody>
      </p:sp>
    </p:spTree>
    <p:extLst>
      <p:ext uri="{BB962C8B-B14F-4D97-AF65-F5344CB8AC3E}">
        <p14:creationId xmlns:p14="http://schemas.microsoft.com/office/powerpoint/2010/main" val="371462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D8AD7F-07CD-497B-8809-D975488CE0D3}" type="datetimeFigureOut">
              <a:rPr lang="en-US" smtClean="0"/>
              <a:t>04-Dec-19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DF6103-BAB5-4406-B8EA-9215162FA39B}" type="slidenum">
              <a:rPr lang="en-US" smtClean="0"/>
              <a:t>‹#›</a:t>
            </a:fld>
            <a:endParaRPr lang="en-US"/>
          </a:p>
        </p:txBody>
      </p:sp>
    </p:spTree>
    <p:extLst>
      <p:ext uri="{BB962C8B-B14F-4D97-AF65-F5344CB8AC3E}">
        <p14:creationId xmlns:p14="http://schemas.microsoft.com/office/powerpoint/2010/main" val="2617796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D8AD7F-07CD-497B-8809-D975488CE0D3}" type="datetimeFigureOut">
              <a:rPr lang="en-US" smtClean="0"/>
              <a:t>04-Dec-19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DF6103-BAB5-4406-B8EA-9215162FA39B}" type="slidenum">
              <a:rPr lang="en-US" smtClean="0"/>
              <a:t>‹#›</a:t>
            </a:fld>
            <a:endParaRPr lang="en-US"/>
          </a:p>
        </p:txBody>
      </p:sp>
    </p:spTree>
    <p:extLst>
      <p:ext uri="{BB962C8B-B14F-4D97-AF65-F5344CB8AC3E}">
        <p14:creationId xmlns:p14="http://schemas.microsoft.com/office/powerpoint/2010/main" val="933268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8AD7F-07CD-497B-8809-D975488CE0D3}" type="datetimeFigureOut">
              <a:rPr lang="en-US" smtClean="0"/>
              <a:t>04-Dec-19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F6103-BAB5-4406-B8EA-9215162FA39B}" type="slidenum">
              <a:rPr lang="en-US" smtClean="0"/>
              <a:t>‹#›</a:t>
            </a:fld>
            <a:endParaRPr lang="en-US"/>
          </a:p>
        </p:txBody>
      </p:sp>
    </p:spTree>
    <p:extLst>
      <p:ext uri="{BB962C8B-B14F-4D97-AF65-F5344CB8AC3E}">
        <p14:creationId xmlns:p14="http://schemas.microsoft.com/office/powerpoint/2010/main" val="2467344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arispapapro@iti.gr" TargetMode="External"/><Relationship Id="rId2" Type="http://schemas.openxmlformats.org/officeDocument/2006/relationships/hyperlink" Target="mailto:kvotis@iti.gr" TargetMode="External"/><Relationship Id="rId1" Type="http://schemas.openxmlformats.org/officeDocument/2006/relationships/slideLayout" Target="../slideLayouts/slideLayout2.xml"/><Relationship Id="rId5" Type="http://schemas.openxmlformats.org/officeDocument/2006/relationships/hyperlink" Target="mailto:fnalmpantis@iti.gr" TargetMode="External"/><Relationship Id="rId4" Type="http://schemas.openxmlformats.org/officeDocument/2006/relationships/hyperlink" Target="mailto:athielef@iti.g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latin typeface="Bahnschrift SemiBold" panose="020B0502040204020203" pitchFamily="34" charset="0"/>
              </a:rPr>
              <a:t>ΒΙΟΜΑ</a:t>
            </a:r>
            <a:endParaRPr lang="en-US" dirty="0">
              <a:latin typeface="Bahnschrift SemiBold" panose="020B0502040204020203" pitchFamily="34" charset="0"/>
            </a:endParaRPr>
          </a:p>
        </p:txBody>
      </p:sp>
      <p:sp>
        <p:nvSpPr>
          <p:cNvPr id="3" name="Subtitle 2"/>
          <p:cNvSpPr>
            <a:spLocks noGrp="1"/>
          </p:cNvSpPr>
          <p:nvPr>
            <p:ph type="subTitle" idx="1"/>
          </p:nvPr>
        </p:nvSpPr>
        <p:spPr/>
        <p:txBody>
          <a:bodyPr>
            <a:normAutofit lnSpcReduction="10000"/>
          </a:bodyPr>
          <a:lstStyle/>
          <a:p>
            <a:r>
              <a:rPr lang="el-GR" dirty="0" smtClean="0">
                <a:solidFill>
                  <a:srgbClr val="00B0F0"/>
                </a:solidFill>
              </a:rPr>
              <a:t>Αποκεντρωμένη διαχείριση των βιοαποβλήτων και Αξιοποίησή τους με χρήση εναλλακτικών και καινοτόμων συστημάτων επεξεργασίας</a:t>
            </a:r>
          </a:p>
          <a:p>
            <a:endParaRPr lang="el-GR" dirty="0" smtClean="0"/>
          </a:p>
          <a:p>
            <a:r>
              <a:rPr lang="el-GR" dirty="0" smtClean="0"/>
              <a:t>Παραδοτέο </a:t>
            </a:r>
            <a:r>
              <a:rPr lang="en-US" dirty="0" smtClean="0"/>
              <a:t>3</a:t>
            </a:r>
            <a:r>
              <a:rPr lang="el-GR" dirty="0" smtClean="0"/>
              <a:t>.2.1 – Σύστημα Υποστήριξης Αποφάσεων</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770372"/>
            <a:ext cx="2458811" cy="134923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7264" y="770372"/>
            <a:ext cx="4150736" cy="1224683"/>
          </a:xfrm>
          <a:prstGeom prst="rect">
            <a:avLst/>
          </a:prstGeom>
        </p:spPr>
      </p:pic>
    </p:spTree>
    <p:extLst>
      <p:ext uri="{BB962C8B-B14F-4D97-AF65-F5344CB8AC3E}">
        <p14:creationId xmlns:p14="http://schemas.microsoft.com/office/powerpoint/2010/main" val="348118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Διεπαφή</a:t>
            </a:r>
            <a:r>
              <a:rPr lang="el-GR" dirty="0" smtClean="0"/>
              <a:t> Χρήστη</a:t>
            </a:r>
            <a:endParaRPr lang="en-US" dirty="0"/>
          </a:p>
        </p:txBody>
      </p:sp>
      <p:sp>
        <p:nvSpPr>
          <p:cNvPr id="3" name="Content Placeholder 2"/>
          <p:cNvSpPr>
            <a:spLocks noGrp="1"/>
          </p:cNvSpPr>
          <p:nvPr>
            <p:ph idx="1"/>
          </p:nvPr>
        </p:nvSpPr>
        <p:spPr>
          <a:xfrm>
            <a:off x="5052059" y="5968540"/>
            <a:ext cx="2087880" cy="347402"/>
          </a:xfrm>
        </p:spPr>
        <p:txBody>
          <a:bodyPr>
            <a:normAutofit lnSpcReduction="10000"/>
          </a:bodyPr>
          <a:lstStyle/>
          <a:p>
            <a:pPr marL="0" indent="0">
              <a:buNone/>
            </a:pPr>
            <a:r>
              <a:rPr lang="el-GR" sz="2000" dirty="0" smtClean="0">
                <a:solidFill>
                  <a:srgbClr val="00B0F0"/>
                </a:solidFill>
              </a:rPr>
              <a:t>Προσθήκη κανόνα</a:t>
            </a:r>
            <a:endParaRPr lang="en-US" sz="2000"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239980" y="1354976"/>
            <a:ext cx="9712037" cy="4613564"/>
          </a:xfrm>
          <a:prstGeom prst="rect">
            <a:avLst/>
          </a:prstGeom>
        </p:spPr>
      </p:pic>
      <p:sp>
        <p:nvSpPr>
          <p:cNvPr id="5" name="Oval 4"/>
          <p:cNvSpPr/>
          <p:nvPr/>
        </p:nvSpPr>
        <p:spPr>
          <a:xfrm>
            <a:off x="6658495" y="1995054"/>
            <a:ext cx="1221971" cy="440575"/>
          </a:xfrm>
          <a:prstGeom prst="ellipse">
            <a:avLst/>
          </a:prstGeom>
          <a:noFill/>
          <a:ln>
            <a:solidFill>
              <a:srgbClr val="1E87DA"/>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358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Προσθήκη κανόνα</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29392" y="1346661"/>
            <a:ext cx="10159539" cy="4813069"/>
          </a:xfrm>
          <a:prstGeom prst="rect">
            <a:avLst/>
          </a:prstGeom>
        </p:spPr>
      </p:pic>
    </p:spTree>
    <p:extLst>
      <p:ext uri="{BB962C8B-B14F-4D97-AF65-F5344CB8AC3E}">
        <p14:creationId xmlns:p14="http://schemas.microsoft.com/office/powerpoint/2010/main" val="727406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Επιλογή μοντέλου</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6800" y="1413164"/>
            <a:ext cx="9554931" cy="4568709"/>
          </a:xfrm>
          <a:prstGeom prst="rect">
            <a:avLst/>
          </a:prstGeom>
        </p:spPr>
      </p:pic>
    </p:spTree>
    <p:extLst>
      <p:ext uri="{BB962C8B-B14F-4D97-AF65-F5344CB8AC3E}">
        <p14:creationId xmlns:p14="http://schemas.microsoft.com/office/powerpoint/2010/main" val="4194749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Επιλογή ιδιότητας (1/3)</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97195" y="1330037"/>
            <a:ext cx="9397610" cy="4882513"/>
          </a:xfrm>
          <a:prstGeom prst="rect">
            <a:avLst/>
          </a:prstGeom>
        </p:spPr>
      </p:pic>
    </p:spTree>
    <p:extLst>
      <p:ext uri="{BB962C8B-B14F-4D97-AF65-F5344CB8AC3E}">
        <p14:creationId xmlns:p14="http://schemas.microsoft.com/office/powerpoint/2010/main" val="1522350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Επιλογή </a:t>
            </a:r>
            <a:r>
              <a:rPr lang="el-GR" dirty="0" smtClean="0"/>
              <a:t>ιδιότητας (2/3)</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273925" y="1330037"/>
            <a:ext cx="9644149" cy="4826490"/>
          </a:xfrm>
          <a:prstGeom prst="rect">
            <a:avLst/>
          </a:prstGeom>
        </p:spPr>
      </p:pic>
    </p:spTree>
    <p:extLst>
      <p:ext uri="{BB962C8B-B14F-4D97-AF65-F5344CB8AC3E}">
        <p14:creationId xmlns:p14="http://schemas.microsoft.com/office/powerpoint/2010/main" val="4248970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Επιλογή ιδιότητας </a:t>
            </a:r>
            <a:r>
              <a:rPr lang="el-GR" dirty="0" smtClean="0"/>
              <a:t>(3/3</a:t>
            </a:r>
            <a:r>
              <a:rPr lang="el-GR" dirty="0"/>
              <a:t>)</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20711" y="1404851"/>
            <a:ext cx="9136452" cy="4788131"/>
          </a:xfrm>
          <a:prstGeom prst="rect">
            <a:avLst/>
          </a:prstGeom>
        </p:spPr>
      </p:pic>
    </p:spTree>
    <p:extLst>
      <p:ext uri="{BB962C8B-B14F-4D97-AF65-F5344CB8AC3E}">
        <p14:creationId xmlns:p14="http://schemas.microsoft.com/office/powerpoint/2010/main" val="1948320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Επιλογή δράσης</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0452" y="1338349"/>
            <a:ext cx="9407410" cy="4838614"/>
          </a:xfrm>
          <a:prstGeom prst="rect">
            <a:avLst/>
          </a:prstGeom>
        </p:spPr>
      </p:pic>
    </p:spTree>
    <p:extLst>
      <p:ext uri="{BB962C8B-B14F-4D97-AF65-F5344CB8AC3E}">
        <p14:creationId xmlns:p14="http://schemas.microsoft.com/office/powerpoint/2010/main" val="2895989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Πραγματοποίηση </a:t>
            </a:r>
            <a:r>
              <a:rPr lang="el-GR" dirty="0" smtClean="0">
                <a:solidFill>
                  <a:srgbClr val="00B0F0"/>
                </a:solidFill>
              </a:rPr>
              <a:t>Δράσης</a:t>
            </a:r>
            <a:endParaRPr lang="en-US" dirty="0">
              <a:solidFill>
                <a:srgbClr val="00B0F0"/>
              </a:solidFill>
            </a:endParaRPr>
          </a:p>
        </p:txBody>
      </p:sp>
      <p:pic>
        <p:nvPicPr>
          <p:cNvPr id="3" name="Picture 2"/>
          <p:cNvPicPr>
            <a:picLocks noChangeAspect="1"/>
          </p:cNvPicPr>
          <p:nvPr/>
        </p:nvPicPr>
        <p:blipFill>
          <a:blip r:embed="rId2"/>
          <a:stretch>
            <a:fillRect/>
          </a:stretch>
        </p:blipFill>
        <p:spPr>
          <a:xfrm>
            <a:off x="1114415" y="1426918"/>
            <a:ext cx="9963169" cy="4849192"/>
          </a:xfrm>
          <a:prstGeom prst="rect">
            <a:avLst/>
          </a:prstGeom>
        </p:spPr>
      </p:pic>
      <p:pic>
        <p:nvPicPr>
          <p:cNvPr id="5" name="Picture 4" descr="Αποτέλεσμα εικόνας για cursor 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2661" y="2508055"/>
            <a:ext cx="326263" cy="32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41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nodeType="clickEffect">
                                  <p:stCondLst>
                                    <p:cond delay="0"/>
                                  </p:stCondLst>
                                  <p:childTnLst>
                                    <p:animEffect transition="out" filter="fade">
                                      <p:cBhvr>
                                        <p:cTn id="10" dur="1250" tmFilter="0, 0; .2, .5; .8, .5; 1, 0"/>
                                        <p:tgtEl>
                                          <p:spTgt spid="5"/>
                                        </p:tgtEl>
                                      </p:cBhvr>
                                    </p:animEffect>
                                    <p:animScale>
                                      <p:cBhvr>
                                        <p:cTn id="11" dur="6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Πραγματοποίηση </a:t>
            </a:r>
            <a:r>
              <a:rPr lang="el-GR" dirty="0" smtClean="0">
                <a:solidFill>
                  <a:srgbClr val="00B0F0"/>
                </a:solidFill>
              </a:rPr>
              <a:t>Δράσης</a:t>
            </a:r>
            <a:endParaRPr lang="en-US" dirty="0">
              <a:solidFill>
                <a:srgbClr val="00B0F0"/>
              </a:solidFill>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556084" y="1878279"/>
            <a:ext cx="9304421" cy="3062689"/>
          </a:xfrm>
          <a:prstGeom prst="rect">
            <a:avLst/>
          </a:prstGeom>
        </p:spPr>
      </p:pic>
      <p:sp>
        <p:nvSpPr>
          <p:cNvPr id="5" name="Oval 4"/>
          <p:cNvSpPr/>
          <p:nvPr/>
        </p:nvSpPr>
        <p:spPr>
          <a:xfrm>
            <a:off x="3785938" y="1878279"/>
            <a:ext cx="786062" cy="908133"/>
          </a:xfrm>
          <a:prstGeom prst="ellipse">
            <a:avLst/>
          </a:prstGeom>
          <a:noFill/>
          <a:ln w="38100"/>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865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Εισαγωγή κανόνα με 2 ή περισσότερα μοντέλα</a:t>
            </a:r>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411705" y="1546309"/>
            <a:ext cx="8887326" cy="4806365"/>
          </a:xfrm>
          <a:prstGeom prst="rect">
            <a:avLst/>
          </a:prstGeom>
        </p:spPr>
      </p:pic>
    </p:spTree>
    <p:extLst>
      <p:ext uri="{BB962C8B-B14F-4D97-AF65-F5344CB8AC3E}">
        <p14:creationId xmlns:p14="http://schemas.microsoft.com/office/powerpoint/2010/main" val="1935091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Σύστημα Υποστήριξης Αποφάσεων</a:t>
            </a:r>
            <a:endParaRPr lang="en-US" dirty="0"/>
          </a:p>
        </p:txBody>
      </p:sp>
      <p:sp>
        <p:nvSpPr>
          <p:cNvPr id="3" name="Content Placeholder 2"/>
          <p:cNvSpPr>
            <a:spLocks noGrp="1"/>
          </p:cNvSpPr>
          <p:nvPr>
            <p:ph idx="1"/>
          </p:nvPr>
        </p:nvSpPr>
        <p:spPr/>
        <p:txBody>
          <a:bodyPr/>
          <a:lstStyle/>
          <a:p>
            <a:pPr marL="0" indent="0" algn="just">
              <a:buNone/>
            </a:pPr>
            <a:endParaRPr lang="el-GR" dirty="0" smtClean="0"/>
          </a:p>
          <a:p>
            <a:pPr marL="0" indent="0" algn="just">
              <a:buNone/>
            </a:pPr>
            <a:r>
              <a:rPr lang="el-GR" dirty="0" smtClean="0">
                <a:solidFill>
                  <a:srgbClr val="00B0F0"/>
                </a:solidFill>
              </a:rPr>
              <a:t>Σκοπός:</a:t>
            </a:r>
            <a:endParaRPr lang="el-GR" dirty="0">
              <a:solidFill>
                <a:srgbClr val="00B0F0"/>
              </a:solidFill>
            </a:endParaRPr>
          </a:p>
          <a:p>
            <a:pPr marL="0" indent="0" algn="just">
              <a:buNone/>
            </a:pPr>
            <a:r>
              <a:rPr lang="el-GR" dirty="0" smtClean="0"/>
              <a:t>Το απλουστευμένο </a:t>
            </a:r>
            <a:r>
              <a:rPr lang="el-GR" dirty="0"/>
              <a:t>σύστημα υποστήριξης αποφάσεων </a:t>
            </a:r>
            <a:r>
              <a:rPr lang="el-GR" dirty="0" smtClean="0"/>
              <a:t>θα αναπτυχθεί με σκοπό </a:t>
            </a:r>
            <a:r>
              <a:rPr lang="el-GR" dirty="0"/>
              <a:t>τη βελτιστοποίηση του προγραμματισμού συλλογής αποβλήτων, την έκδοση προειδοποιήσεων για τη λειτουργία των μονάδων επεξεργασίας ή/και υπερπλήρωση κάδων – σημείων συλλογής.</a:t>
            </a:r>
            <a:endParaRPr lang="en-US" dirty="0"/>
          </a:p>
        </p:txBody>
      </p:sp>
    </p:spTree>
    <p:extLst>
      <p:ext uri="{BB962C8B-B14F-4D97-AF65-F5344CB8AC3E}">
        <p14:creationId xmlns:p14="http://schemas.microsoft.com/office/powerpoint/2010/main" val="2671172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Συμπεράσματα</a:t>
            </a:r>
            <a:endParaRPr lang="en-US" dirty="0"/>
          </a:p>
        </p:txBody>
      </p:sp>
      <p:sp>
        <p:nvSpPr>
          <p:cNvPr id="3" name="Content Placeholder 2"/>
          <p:cNvSpPr>
            <a:spLocks noGrp="1"/>
          </p:cNvSpPr>
          <p:nvPr>
            <p:ph idx="1"/>
          </p:nvPr>
        </p:nvSpPr>
        <p:spPr/>
        <p:txBody>
          <a:bodyPr>
            <a:normAutofit fontScale="85000" lnSpcReduction="20000"/>
          </a:bodyPr>
          <a:lstStyle/>
          <a:p>
            <a:r>
              <a:rPr lang="el-GR" dirty="0"/>
              <a:t>Με την ανάπτυξη του απλουστευμένου συστήματος αποφάσεων προβλέπεται να γίνει καλύτερη διαχείριση των απορριμμάτων και αποτελεσματικότερος προγραμματισμός συλλογής αυτών. </a:t>
            </a:r>
            <a:endParaRPr lang="el-GR" dirty="0" smtClean="0"/>
          </a:p>
          <a:p>
            <a:r>
              <a:rPr lang="el-GR" dirty="0" smtClean="0"/>
              <a:t>Έτσι</a:t>
            </a:r>
            <a:r>
              <a:rPr lang="el-GR" dirty="0"/>
              <a:t>, θα ελαττωθούν επιπλέον εργατοώρες, καύσιμα και θα βελτιωθεί η εικόνα των πιλοτικών περιοχών ενδιαφέροντος με απουσία υπερπληρωμένων κάδων και ανεξέλεγκτων απορριμμάτων στους δρόμους, σε </a:t>
            </a:r>
            <a:r>
              <a:rPr lang="el-GR" dirty="0" err="1"/>
              <a:t>πυκνοκατοικημένες</a:t>
            </a:r>
            <a:r>
              <a:rPr lang="el-GR" dirty="0"/>
              <a:t> περιοχές και κοντά σε καταστήματα εστίασης. </a:t>
            </a:r>
            <a:endParaRPr lang="en-US" dirty="0"/>
          </a:p>
          <a:p>
            <a:r>
              <a:rPr lang="el-GR" dirty="0"/>
              <a:t>Η πλατφόρμα αποτελεί ένα ελαφρύ και εύχρηστο περιβάλλον που απευθύνεται ακόμη και σε χρήστες που δεν είναι πλήρως εξοικειωμένοι με διαδικτυακές εφαρμογές</a:t>
            </a:r>
            <a:r>
              <a:rPr lang="el-GR" dirty="0" smtClean="0"/>
              <a:t>.</a:t>
            </a:r>
          </a:p>
          <a:p>
            <a:r>
              <a:rPr lang="el-GR" dirty="0" smtClean="0"/>
              <a:t> </a:t>
            </a:r>
            <a:r>
              <a:rPr lang="el-GR" dirty="0"/>
              <a:t>Παράλληλα, δίνει την δυνατότητα σε αυτούς να εισάγουν και να επεξεργαστούν κανόνες που θα αποφέρουν συγκεκριμένες δράσεις, επιβραβεύοντας, ενημερώνοντας και κινητοποιώντας τους χρήστες που διαθέτουν οικιακή συσκευή ξήρανσης.</a:t>
            </a:r>
            <a:endParaRPr lang="en-US" dirty="0"/>
          </a:p>
          <a:p>
            <a:endParaRPr lang="en-US" dirty="0"/>
          </a:p>
        </p:txBody>
      </p:sp>
    </p:spTree>
    <p:extLst>
      <p:ext uri="{BB962C8B-B14F-4D97-AF65-F5344CB8AC3E}">
        <p14:creationId xmlns:p14="http://schemas.microsoft.com/office/powerpoint/2010/main" val="1117173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8499"/>
            <a:ext cx="10591800" cy="2693959"/>
          </a:xfrm>
        </p:spPr>
        <p:txBody>
          <a:bodyPr/>
          <a:lstStyle/>
          <a:p>
            <a:pPr algn="ctr"/>
            <a:r>
              <a:rPr lang="el-GR" dirty="0" smtClean="0"/>
              <a:t>Παρατηρήσεις</a:t>
            </a:r>
            <a:r>
              <a:rPr lang="en-US" dirty="0" smtClean="0"/>
              <a:t>, </a:t>
            </a:r>
            <a:r>
              <a:rPr lang="el-GR" dirty="0" smtClean="0"/>
              <a:t>σχόλια</a:t>
            </a:r>
            <a:r>
              <a:rPr lang="en-US" dirty="0" smtClean="0"/>
              <a:t> </a:t>
            </a:r>
            <a:r>
              <a:rPr lang="el-GR" dirty="0" smtClean="0"/>
              <a:t>και συζήτηση</a:t>
            </a:r>
            <a:endParaRPr lang="en-US" dirty="0"/>
          </a:p>
        </p:txBody>
      </p:sp>
      <p:sp>
        <p:nvSpPr>
          <p:cNvPr id="3" name="Content Placeholder 2"/>
          <p:cNvSpPr>
            <a:spLocks noGrp="1"/>
          </p:cNvSpPr>
          <p:nvPr>
            <p:ph idx="1"/>
          </p:nvPr>
        </p:nvSpPr>
        <p:spPr>
          <a:xfrm>
            <a:off x="1005840" y="3732415"/>
            <a:ext cx="10347960" cy="2444548"/>
          </a:xfrm>
        </p:spPr>
        <p:txBody>
          <a:bodyPr/>
          <a:lstStyle/>
          <a:p>
            <a:endParaRPr lang="en-US" dirty="0"/>
          </a:p>
        </p:txBody>
      </p:sp>
    </p:spTree>
    <p:extLst>
      <p:ext uri="{BB962C8B-B14F-4D97-AF65-F5344CB8AC3E}">
        <p14:creationId xmlns:p14="http://schemas.microsoft.com/office/powerpoint/2010/main" val="18960277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767" y="1052540"/>
            <a:ext cx="10771909" cy="5049001"/>
          </a:xfrm>
        </p:spPr>
        <p:txBody>
          <a:bodyPr/>
          <a:lstStyle/>
          <a:p>
            <a:pPr marL="0" lvl="0" indent="0" algn="ctr">
              <a:buNone/>
            </a:pPr>
            <a:r>
              <a:rPr lang="el-GR" sz="4000" dirty="0">
                <a:solidFill>
                  <a:prstClr val="black"/>
                </a:solidFill>
              </a:rPr>
              <a:t>Ευχαριστώ για την προσοχή σας !</a:t>
            </a:r>
          </a:p>
          <a:p>
            <a:pPr marL="0" lvl="0" indent="0">
              <a:buNone/>
            </a:pPr>
            <a:endParaRPr lang="el-GR" dirty="0">
              <a:solidFill>
                <a:prstClr val="black"/>
              </a:solidFill>
            </a:endParaRPr>
          </a:p>
          <a:p>
            <a:pPr marL="0" lvl="0" indent="0" algn="ctr">
              <a:buNone/>
            </a:pPr>
            <a:endParaRPr lang="en-US" dirty="0">
              <a:solidFill>
                <a:prstClr val="black"/>
              </a:solidFill>
            </a:endParaRPr>
          </a:p>
          <a:p>
            <a:pPr marL="0" lvl="0" indent="0" algn="ctr">
              <a:buNone/>
            </a:pPr>
            <a:r>
              <a:rPr lang="el-GR" sz="3600" dirty="0">
                <a:solidFill>
                  <a:prstClr val="black"/>
                </a:solidFill>
              </a:rPr>
              <a:t>Ερωτήσεις</a:t>
            </a:r>
            <a:r>
              <a:rPr lang="el-GR" dirty="0">
                <a:solidFill>
                  <a:prstClr val="black"/>
                </a:solidFill>
              </a:rPr>
              <a:t>;</a:t>
            </a:r>
          </a:p>
          <a:p>
            <a:pPr marL="0" lvl="0" indent="0">
              <a:buNone/>
            </a:pPr>
            <a:endParaRPr lang="en-US" dirty="0">
              <a:solidFill>
                <a:prstClr val="black"/>
              </a:solidFill>
            </a:endParaRPr>
          </a:p>
          <a:p>
            <a:pPr marL="0" lvl="0" indent="0">
              <a:buNone/>
            </a:pPr>
            <a:endParaRPr lang="en-US" dirty="0">
              <a:solidFill>
                <a:prstClr val="black"/>
              </a:solidFill>
            </a:endParaRPr>
          </a:p>
          <a:p>
            <a:pPr marL="0" lvl="0" indent="0" algn="ctr">
              <a:buNone/>
            </a:pPr>
            <a:endParaRPr lang="en-US" sz="2400" dirty="0">
              <a:solidFill>
                <a:prstClr val="black"/>
              </a:solidFill>
            </a:endParaRPr>
          </a:p>
          <a:p>
            <a:pPr marL="0" indent="0">
              <a:buNone/>
            </a:pPr>
            <a:endParaRPr lang="en-US" dirty="0"/>
          </a:p>
        </p:txBody>
      </p:sp>
      <p:sp>
        <p:nvSpPr>
          <p:cNvPr id="7" name="TextBox 6"/>
          <p:cNvSpPr txBox="1"/>
          <p:nvPr/>
        </p:nvSpPr>
        <p:spPr>
          <a:xfrm>
            <a:off x="3716866" y="4522124"/>
            <a:ext cx="4601710" cy="2800767"/>
          </a:xfrm>
          <a:prstGeom prst="rect">
            <a:avLst/>
          </a:prstGeom>
          <a:noFill/>
        </p:spPr>
        <p:txBody>
          <a:bodyPr wrap="square" rtlCol="0">
            <a:spAutoFit/>
          </a:bodyPr>
          <a:lstStyle/>
          <a:p>
            <a:pPr algn="ctr"/>
            <a:r>
              <a:rPr lang="el-GR" sz="1600" b="1" u="sng" dirty="0" smtClean="0"/>
              <a:t>Στοιχεία επικοινωνίας:</a:t>
            </a:r>
          </a:p>
          <a:p>
            <a:pPr algn="ctr"/>
            <a:r>
              <a:rPr lang="en-US" sz="1600" u="sng" dirty="0" smtClean="0">
                <a:solidFill>
                  <a:schemeClr val="bg2"/>
                </a:solidFill>
                <a:hlinkClick r:id="rId2"/>
              </a:rPr>
              <a:t>kvotis@iti.gr</a:t>
            </a:r>
            <a:endParaRPr lang="en-US" sz="1600" u="sng" dirty="0" smtClean="0">
              <a:solidFill>
                <a:schemeClr val="bg2"/>
              </a:solidFill>
            </a:endParaRPr>
          </a:p>
          <a:p>
            <a:pPr algn="ctr"/>
            <a:r>
              <a:rPr lang="en-US" sz="1600" u="sng" dirty="0" smtClean="0">
                <a:solidFill>
                  <a:schemeClr val="bg2"/>
                </a:solidFill>
                <a:hlinkClick r:id="rId3"/>
              </a:rPr>
              <a:t>arispapapro@iti.gr</a:t>
            </a:r>
            <a:endParaRPr lang="en-US" sz="1600" u="sng" dirty="0" smtClean="0">
              <a:solidFill>
                <a:schemeClr val="bg2"/>
              </a:solidFill>
            </a:endParaRPr>
          </a:p>
          <a:p>
            <a:pPr algn="ctr"/>
            <a:r>
              <a:rPr lang="en-US" sz="1600" u="sng" dirty="0" smtClean="0">
                <a:solidFill>
                  <a:schemeClr val="bg2"/>
                </a:solidFill>
                <a:hlinkClick r:id="rId4"/>
              </a:rPr>
              <a:t>athielef@iti.gr</a:t>
            </a:r>
            <a:endParaRPr lang="el-GR" sz="1600" u="sng" dirty="0" smtClean="0">
              <a:solidFill>
                <a:schemeClr val="bg2"/>
              </a:solidFill>
            </a:endParaRPr>
          </a:p>
          <a:p>
            <a:pPr algn="ctr"/>
            <a:r>
              <a:rPr lang="en-US" sz="1600" u="sng" dirty="0" smtClean="0">
                <a:solidFill>
                  <a:schemeClr val="bg2"/>
                </a:solidFill>
                <a:hlinkClick r:id="rId5"/>
              </a:rPr>
              <a:t>fnalmpantis@iti.gr</a:t>
            </a:r>
            <a:endParaRPr lang="el-GR" sz="1600" u="sng" dirty="0" smtClean="0">
              <a:solidFill>
                <a:schemeClr val="bg2"/>
              </a:solidFill>
            </a:endParaRPr>
          </a:p>
          <a:p>
            <a:pPr algn="ctr"/>
            <a:endParaRPr lang="el-GR" sz="3200" u="sng" dirty="0" smtClean="0">
              <a:solidFill>
                <a:schemeClr val="bg2"/>
              </a:solidFill>
            </a:endParaRPr>
          </a:p>
          <a:p>
            <a:pPr algn="ctr"/>
            <a:endParaRPr lang="en-US" sz="3200" dirty="0" smtClean="0">
              <a:solidFill>
                <a:schemeClr val="accent4">
                  <a:lumMod val="60000"/>
                  <a:lumOff val="40000"/>
                </a:schemeClr>
              </a:solidFill>
            </a:endParaRPr>
          </a:p>
          <a:p>
            <a:endParaRPr lang="en-US" sz="3200" dirty="0">
              <a:solidFill>
                <a:schemeClr val="bg1"/>
              </a:solidFill>
            </a:endParaRPr>
          </a:p>
        </p:txBody>
      </p:sp>
    </p:spTree>
    <p:extLst>
      <p:ext uri="{BB962C8B-B14F-4D97-AF65-F5344CB8AC3E}">
        <p14:creationId xmlns:p14="http://schemas.microsoft.com/office/powerpoint/2010/main" val="2666035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Σύστημα </a:t>
            </a:r>
            <a:r>
              <a:rPr lang="el-GR" dirty="0"/>
              <a:t>Υποστήριξης Αποφάσεων</a:t>
            </a:r>
            <a:endParaRPr lang="en-US" dirty="0"/>
          </a:p>
        </p:txBody>
      </p:sp>
      <p:sp>
        <p:nvSpPr>
          <p:cNvPr id="3" name="Content Placeholder 2"/>
          <p:cNvSpPr>
            <a:spLocks noGrp="1"/>
          </p:cNvSpPr>
          <p:nvPr>
            <p:ph idx="1"/>
          </p:nvPr>
        </p:nvSpPr>
        <p:spPr/>
        <p:txBody>
          <a:bodyPr/>
          <a:lstStyle/>
          <a:p>
            <a:pPr marL="0" indent="0">
              <a:buNone/>
            </a:pPr>
            <a:r>
              <a:rPr lang="el-GR" dirty="0" smtClean="0">
                <a:solidFill>
                  <a:srgbClr val="00B0F0"/>
                </a:solidFill>
              </a:rPr>
              <a:t>Υφιστάμενη Κατάσταση:</a:t>
            </a:r>
          </a:p>
          <a:p>
            <a:pPr marL="0" indent="0">
              <a:buNone/>
            </a:pPr>
            <a:r>
              <a:rPr lang="el-GR" dirty="0" smtClean="0"/>
              <a:t>Το </a:t>
            </a:r>
            <a:r>
              <a:rPr lang="el-GR" dirty="0"/>
              <a:t>σύστημα στήριξης αποφάσεων που αναπτύχθηκε από το εξειδικευμένο τμήμα του ΕΚΕΤΑ πρόκειται για μια </a:t>
            </a:r>
            <a:r>
              <a:rPr lang="el-GR" b="1" dirty="0" err="1">
                <a:solidFill>
                  <a:srgbClr val="00B0F0"/>
                </a:solidFill>
              </a:rPr>
              <a:t>rule</a:t>
            </a:r>
            <a:r>
              <a:rPr lang="el-GR" b="1" dirty="0">
                <a:solidFill>
                  <a:srgbClr val="00B0F0"/>
                </a:solidFill>
              </a:rPr>
              <a:t> </a:t>
            </a:r>
            <a:r>
              <a:rPr lang="el-GR" b="1" dirty="0" err="1">
                <a:solidFill>
                  <a:srgbClr val="00B0F0"/>
                </a:solidFill>
              </a:rPr>
              <a:t>based</a:t>
            </a:r>
            <a:r>
              <a:rPr lang="el-GR" b="1" dirty="0">
                <a:solidFill>
                  <a:srgbClr val="00B0F0"/>
                </a:solidFill>
              </a:rPr>
              <a:t> </a:t>
            </a:r>
            <a:r>
              <a:rPr lang="el-GR" dirty="0"/>
              <a:t>πλατφόρμα που επεξεργάζεται πληροφορίες που παρέχονται από τον χρήστη αναφορικά με τις μονάδες επεξεργασίας και συλλογής αποβλήτων προκειμένου να εξάγει σημαντικές πληροφορίες υψηλού επιπέδου, όπως ειδοποιήσεις, προειδοποιήσεις, αποφάσεις για τους αρμόδιους φορείς διαχείρισης των αποβλήτων στο Δήμου Νάξου και Μικρών Κυκλάδων και </a:t>
            </a:r>
            <a:r>
              <a:rPr lang="el-GR" dirty="0" smtClean="0"/>
              <a:t>στην </a:t>
            </a:r>
            <a:r>
              <a:rPr lang="el-GR" dirty="0"/>
              <a:t>Κοινότητα </a:t>
            </a:r>
            <a:r>
              <a:rPr lang="el-GR" dirty="0" err="1"/>
              <a:t>Παλώδιας</a:t>
            </a:r>
            <a:r>
              <a:rPr lang="el-GR" dirty="0"/>
              <a:t>. </a:t>
            </a:r>
            <a:endParaRPr lang="en-US" dirty="0"/>
          </a:p>
        </p:txBody>
      </p:sp>
    </p:spTree>
    <p:extLst>
      <p:ext uri="{BB962C8B-B14F-4D97-AF65-F5344CB8AC3E}">
        <p14:creationId xmlns:p14="http://schemas.microsoft.com/office/powerpoint/2010/main" val="3498817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00B0F0"/>
                </a:solidFill>
              </a:rPr>
              <a:t>Αρχιτεκτονική</a:t>
            </a:r>
            <a:r>
              <a:rPr lang="el-GR" dirty="0" smtClean="0"/>
              <a:t> </a:t>
            </a:r>
            <a:r>
              <a:rPr lang="el-GR" dirty="0" err="1" smtClean="0"/>
              <a:t>ruled-based</a:t>
            </a:r>
            <a:r>
              <a:rPr lang="el-GR" dirty="0" smtClean="0"/>
              <a:t> </a:t>
            </a:r>
            <a:r>
              <a:rPr lang="el-GR" dirty="0" err="1"/>
              <a:t>Decision</a:t>
            </a:r>
            <a:r>
              <a:rPr lang="el-GR" dirty="0"/>
              <a:t> </a:t>
            </a:r>
            <a:r>
              <a:rPr lang="el-GR" dirty="0" err="1"/>
              <a:t>Support</a:t>
            </a:r>
            <a:r>
              <a:rPr lang="el-GR" dirty="0"/>
              <a:t> </a:t>
            </a:r>
            <a:r>
              <a:rPr lang="el-GR" dirty="0" err="1"/>
              <a:t>System</a:t>
            </a:r>
            <a:endParaRPr lang="en-US" dirty="0"/>
          </a:p>
        </p:txBody>
      </p:sp>
      <p:sp>
        <p:nvSpPr>
          <p:cNvPr id="8" name="Text Placeholder 7"/>
          <p:cNvSpPr>
            <a:spLocks noGrp="1"/>
          </p:cNvSpPr>
          <p:nvPr>
            <p:ph type="body" idx="1"/>
          </p:nvPr>
        </p:nvSpPr>
        <p:spPr>
          <a:xfrm>
            <a:off x="4692635" y="5956112"/>
            <a:ext cx="2414747" cy="347142"/>
          </a:xfrm>
        </p:spPr>
        <p:txBody>
          <a:bodyPr>
            <a:normAutofit fontScale="85000" lnSpcReduction="10000"/>
          </a:bodyPr>
          <a:lstStyle/>
          <a:p>
            <a:r>
              <a:rPr lang="el-GR" b="0" dirty="0" smtClean="0">
                <a:solidFill>
                  <a:srgbClr val="00B0F0"/>
                </a:solidFill>
              </a:rPr>
              <a:t>Δημιουργία κανόνα</a:t>
            </a:r>
            <a:endParaRPr lang="en-US" b="0" dirty="0">
              <a:solidFill>
                <a:srgbClr val="00B0F0"/>
              </a:solidFill>
            </a:endParaRPr>
          </a:p>
        </p:txBody>
      </p:sp>
      <p:pic>
        <p:nvPicPr>
          <p:cNvPr id="4" name="Content Placeholder 3"/>
          <p:cNvPicPr>
            <a:picLocks noGrp="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1197033" y="2129861"/>
            <a:ext cx="9044247" cy="3560649"/>
          </a:xfrm>
          <a:prstGeom prst="rect">
            <a:avLst/>
          </a:prstGeom>
          <a:noFill/>
        </p:spPr>
      </p:pic>
    </p:spTree>
    <p:extLst>
      <p:ext uri="{BB962C8B-B14F-4D97-AF65-F5344CB8AC3E}">
        <p14:creationId xmlns:p14="http://schemas.microsoft.com/office/powerpoint/2010/main" val="28462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00B0F0"/>
                </a:solidFill>
              </a:rPr>
              <a:t>Αρχιτεκτονική</a:t>
            </a:r>
            <a:r>
              <a:rPr lang="el-GR" dirty="0"/>
              <a:t> </a:t>
            </a:r>
            <a:r>
              <a:rPr lang="el-GR" dirty="0" err="1"/>
              <a:t>ruled-based</a:t>
            </a:r>
            <a:r>
              <a:rPr lang="el-GR" dirty="0"/>
              <a:t> </a:t>
            </a:r>
            <a:r>
              <a:rPr lang="el-GR" dirty="0" err="1"/>
              <a:t>Decision</a:t>
            </a:r>
            <a:r>
              <a:rPr lang="el-GR" dirty="0"/>
              <a:t> </a:t>
            </a:r>
            <a:r>
              <a:rPr lang="el-GR" dirty="0" err="1"/>
              <a:t>Support</a:t>
            </a:r>
            <a:r>
              <a:rPr lang="el-GR" dirty="0"/>
              <a:t> </a:t>
            </a:r>
            <a:r>
              <a:rPr lang="el-GR" dirty="0" err="1"/>
              <a:t>System</a:t>
            </a:r>
            <a:endParaRPr lang="en-US" dirty="0"/>
          </a:p>
        </p:txBody>
      </p:sp>
      <p:pic>
        <p:nvPicPr>
          <p:cNvPr id="8" name="Picture 7" descr="D:\New folder\New Project (8).png"/>
          <p:cNvPicPr/>
          <p:nvPr/>
        </p:nvPicPr>
        <p:blipFill>
          <a:blip r:embed="rId2">
            <a:extLst>
              <a:ext uri="{28A0092B-C50C-407E-A947-70E740481C1C}">
                <a14:useLocalDpi xmlns:a14="http://schemas.microsoft.com/office/drawing/2010/main" val="0"/>
              </a:ext>
            </a:extLst>
          </a:blip>
          <a:srcRect/>
          <a:stretch>
            <a:fillRect/>
          </a:stretch>
        </p:blipFill>
        <p:spPr bwMode="auto">
          <a:xfrm>
            <a:off x="439863" y="1747480"/>
            <a:ext cx="7433733" cy="3830081"/>
          </a:xfrm>
          <a:prstGeom prst="rect">
            <a:avLst/>
          </a:prstGeom>
          <a:noFill/>
          <a:ln>
            <a:noFill/>
          </a:ln>
        </p:spPr>
      </p:pic>
      <p:graphicFrame>
        <p:nvGraphicFramePr>
          <p:cNvPr id="10" name="Table 9"/>
          <p:cNvGraphicFramePr>
            <a:graphicFrameLocks noGrp="1"/>
          </p:cNvGraphicFramePr>
          <p:nvPr>
            <p:extLst>
              <p:ext uri="{D42A27DB-BD31-4B8C-83A1-F6EECF244321}">
                <p14:modId xmlns:p14="http://schemas.microsoft.com/office/powerpoint/2010/main" val="1203115862"/>
              </p:ext>
            </p:extLst>
          </p:nvPr>
        </p:nvGraphicFramePr>
        <p:xfrm>
          <a:off x="8915506" y="4442347"/>
          <a:ext cx="1710055" cy="901065"/>
        </p:xfrm>
        <a:graphic>
          <a:graphicData uri="http://schemas.openxmlformats.org/drawingml/2006/table">
            <a:tbl>
              <a:tblPr firstRow="1" firstCol="1" bandRow="1"/>
              <a:tblGrid>
                <a:gridCol w="1710055">
                  <a:extLst>
                    <a:ext uri="{9D8B030D-6E8A-4147-A177-3AD203B41FA5}">
                      <a16:colId xmlns:a16="http://schemas.microsoft.com/office/drawing/2014/main" val="1005381125"/>
                    </a:ext>
                  </a:extLst>
                </a:gridCol>
              </a:tblGrid>
              <a:tr h="273685">
                <a:tc>
                  <a:txBody>
                    <a:bodyPr/>
                    <a:lstStyle/>
                    <a:p>
                      <a:pPr marL="0" marR="0" algn="ctr">
                        <a:lnSpc>
                          <a:spcPts val="1600"/>
                        </a:lnSpc>
                        <a:spcBef>
                          <a:spcPts val="0"/>
                        </a:spcBef>
                        <a:spcAft>
                          <a:spcPts val="0"/>
                        </a:spcAft>
                      </a:pPr>
                      <a:r>
                        <a:rPr lang="en-US" sz="11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Actions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val="271717233"/>
                  </a:ext>
                </a:extLst>
              </a:tr>
              <a:tr h="290830">
                <a:tc>
                  <a:txBody>
                    <a:bodyPr/>
                    <a:lstStyle/>
                    <a:p>
                      <a:pPr marL="0" marR="0" algn="ctr">
                        <a:lnSpc>
                          <a:spcPts val="16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Name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3258895823"/>
                  </a:ext>
                </a:extLst>
              </a:tr>
              <a:tr h="336550">
                <a:tc>
                  <a:txBody>
                    <a:bodyPr/>
                    <a:lstStyle/>
                    <a:p>
                      <a:pPr marL="0" marR="0" algn="ctr">
                        <a:lnSpc>
                          <a:spcPts val="1600"/>
                        </a:lnSpc>
                        <a:spcBef>
                          <a:spcPts val="0"/>
                        </a:spcBef>
                        <a:spcAft>
                          <a:spcPts val="0"/>
                        </a:spcAf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Value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2571312325"/>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90858222"/>
              </p:ext>
            </p:extLst>
          </p:nvPr>
        </p:nvGraphicFramePr>
        <p:xfrm>
          <a:off x="8835179" y="1844169"/>
          <a:ext cx="1870710" cy="1341120"/>
        </p:xfrm>
        <a:graphic>
          <a:graphicData uri="http://schemas.openxmlformats.org/drawingml/2006/table">
            <a:tbl>
              <a:tblPr firstRow="1" firstCol="1" bandRow="1"/>
              <a:tblGrid>
                <a:gridCol w="1870710">
                  <a:extLst>
                    <a:ext uri="{9D8B030D-6E8A-4147-A177-3AD203B41FA5}">
                      <a16:colId xmlns:a16="http://schemas.microsoft.com/office/drawing/2014/main" val="4067738931"/>
                    </a:ext>
                  </a:extLst>
                </a:gridCol>
              </a:tblGrid>
              <a:tr h="274320">
                <a:tc>
                  <a:txBody>
                    <a:bodyPr/>
                    <a:lstStyle/>
                    <a:p>
                      <a:pPr marL="0" marR="0" algn="ctr">
                        <a:lnSpc>
                          <a:spcPts val="1600"/>
                        </a:lnSpc>
                        <a:spcBef>
                          <a:spcPts val="0"/>
                        </a:spcBef>
                        <a:spcAft>
                          <a:spcPts val="0"/>
                        </a:spcAft>
                      </a:pPr>
                      <a:r>
                        <a:rPr lang="en-US" sz="11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Rules Structure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val="781953683"/>
                  </a:ext>
                </a:extLst>
              </a:tr>
              <a:tr h="259080">
                <a:tc>
                  <a:txBody>
                    <a:bodyPr/>
                    <a:lstStyle/>
                    <a:p>
                      <a:pPr marL="0" marR="0" algn="ctr">
                        <a:lnSpc>
                          <a:spcPts val="16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Model</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1857847110"/>
                  </a:ext>
                </a:extLst>
              </a:tr>
              <a:tr h="274320">
                <a:tc>
                  <a:txBody>
                    <a:bodyPr/>
                    <a:lstStyle/>
                    <a:p>
                      <a:pPr marL="0" marR="0" algn="ctr">
                        <a:lnSpc>
                          <a:spcPts val="16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Attribute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2989099781"/>
                  </a:ext>
                </a:extLst>
              </a:tr>
              <a:tr h="259080">
                <a:tc>
                  <a:txBody>
                    <a:bodyPr/>
                    <a:lstStyle/>
                    <a:p>
                      <a:pPr marL="0" marR="0" algn="ctr">
                        <a:lnSpc>
                          <a:spcPts val="16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Operator</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4177875655"/>
                  </a:ext>
                </a:extLst>
              </a:tr>
              <a:tr h="274320">
                <a:tc>
                  <a:txBody>
                    <a:bodyPr/>
                    <a:lstStyle/>
                    <a:p>
                      <a:pPr marL="0" marR="0" algn="ctr">
                        <a:lnSpc>
                          <a:spcPts val="1600"/>
                        </a:lnSpc>
                        <a:spcBef>
                          <a:spcPts val="0"/>
                        </a:spcBef>
                        <a:spcAft>
                          <a:spcPts val="0"/>
                        </a:spcAf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Value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663359445"/>
                  </a:ext>
                </a:extLst>
              </a:tr>
            </a:tbl>
          </a:graphicData>
        </a:graphic>
      </p:graphicFrame>
      <p:sp>
        <p:nvSpPr>
          <p:cNvPr id="13" name="Text Placeholder 7"/>
          <p:cNvSpPr txBox="1">
            <a:spLocks/>
          </p:cNvSpPr>
          <p:nvPr/>
        </p:nvSpPr>
        <p:spPr>
          <a:xfrm>
            <a:off x="3271159" y="5872985"/>
            <a:ext cx="2414747" cy="347142"/>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dirty="0" err="1" smtClean="0">
                <a:solidFill>
                  <a:srgbClr val="00B0F0"/>
                </a:solidFill>
              </a:rPr>
              <a:t>Οπτικοποίηση</a:t>
            </a:r>
            <a:r>
              <a:rPr lang="el-GR" dirty="0" smtClean="0">
                <a:solidFill>
                  <a:srgbClr val="00B0F0"/>
                </a:solidFill>
              </a:rPr>
              <a:t> κανόνα</a:t>
            </a:r>
            <a:endParaRPr lang="en-US" dirty="0">
              <a:solidFill>
                <a:srgbClr val="00B0F0"/>
              </a:solidFill>
            </a:endParaRPr>
          </a:p>
        </p:txBody>
      </p:sp>
    </p:spTree>
    <p:extLst>
      <p:ext uri="{BB962C8B-B14F-4D97-AF65-F5344CB8AC3E}">
        <p14:creationId xmlns:p14="http://schemas.microsoft.com/office/powerpoint/2010/main" val="2988022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035" y="993370"/>
            <a:ext cx="3932237" cy="1600200"/>
          </a:xfrm>
        </p:spPr>
        <p:txBody>
          <a:bodyPr>
            <a:noAutofit/>
          </a:bodyPr>
          <a:lstStyle/>
          <a:p>
            <a:r>
              <a:rPr lang="el-GR" sz="4000" dirty="0">
                <a:solidFill>
                  <a:srgbClr val="00B0F0"/>
                </a:solidFill>
              </a:rPr>
              <a:t>Αρχιτεκτονική</a:t>
            </a:r>
            <a:r>
              <a:rPr lang="el-GR" sz="4000" dirty="0"/>
              <a:t> </a:t>
            </a:r>
            <a:r>
              <a:rPr lang="el-GR" sz="4000" dirty="0" err="1"/>
              <a:t>ruled-based</a:t>
            </a:r>
            <a:r>
              <a:rPr lang="el-GR" sz="4000" dirty="0"/>
              <a:t> </a:t>
            </a:r>
            <a:r>
              <a:rPr lang="el-GR" sz="4000" dirty="0" err="1"/>
              <a:t>Decision</a:t>
            </a:r>
            <a:r>
              <a:rPr lang="el-GR" sz="4000" dirty="0"/>
              <a:t> </a:t>
            </a:r>
            <a:r>
              <a:rPr lang="el-GR" sz="4000" dirty="0" err="1"/>
              <a:t>Support</a:t>
            </a:r>
            <a:r>
              <a:rPr lang="el-GR" sz="4000" dirty="0"/>
              <a:t> </a:t>
            </a:r>
            <a:r>
              <a:rPr lang="el-GR" sz="4000" dirty="0" err="1"/>
              <a:t>System</a:t>
            </a:r>
            <a:endParaRPr lang="en-US" sz="4000" dirty="0"/>
          </a:p>
        </p:txBody>
      </p:sp>
      <p:pic>
        <p:nvPicPr>
          <p:cNvPr id="4" name="Content Placeholder 3" descr="D:\New folder\New Project (3).pn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5888123" y="812858"/>
            <a:ext cx="5044963" cy="4873625"/>
          </a:xfrm>
          <a:prstGeom prst="rect">
            <a:avLst/>
          </a:prstGeom>
          <a:noFill/>
          <a:ln>
            <a:noFill/>
          </a:ln>
        </p:spPr>
      </p:pic>
      <p:sp>
        <p:nvSpPr>
          <p:cNvPr id="6" name="Text Placeholder 5"/>
          <p:cNvSpPr>
            <a:spLocks noGrp="1"/>
          </p:cNvSpPr>
          <p:nvPr>
            <p:ph type="body" sz="half" idx="2"/>
          </p:nvPr>
        </p:nvSpPr>
        <p:spPr>
          <a:xfrm>
            <a:off x="740034" y="3158836"/>
            <a:ext cx="3932237" cy="3275417"/>
          </a:xfrm>
        </p:spPr>
        <p:txBody>
          <a:bodyPr/>
          <a:lstStyle/>
          <a:p>
            <a:r>
              <a:rPr lang="en-US" sz="2400" dirty="0">
                <a:solidFill>
                  <a:srgbClr val="00B0F0"/>
                </a:solidFill>
              </a:rPr>
              <a:t>DSS </a:t>
            </a:r>
            <a:r>
              <a:rPr lang="en-US" sz="2400" dirty="0" smtClean="0">
                <a:solidFill>
                  <a:srgbClr val="00B0F0"/>
                </a:solidFill>
              </a:rPr>
              <a:t>Engine</a:t>
            </a:r>
            <a:r>
              <a:rPr lang="el-GR" sz="2400" dirty="0">
                <a:solidFill>
                  <a:srgbClr val="00B0F0"/>
                </a:solidFill>
              </a:rPr>
              <a:t>:</a:t>
            </a:r>
            <a:endParaRPr lang="en-US" sz="2400" dirty="0">
              <a:solidFill>
                <a:srgbClr val="00B0F0"/>
              </a:solidFill>
            </a:endParaRPr>
          </a:p>
          <a:p>
            <a:pPr marL="285750" indent="-285750">
              <a:buFont typeface="Wingdings" panose="05000000000000000000" pitchFamily="2" charset="2"/>
              <a:buChar char="§"/>
            </a:pPr>
            <a:r>
              <a:rPr lang="el-GR" dirty="0" smtClean="0"/>
              <a:t>Έλεγχος κανόνων </a:t>
            </a:r>
          </a:p>
          <a:p>
            <a:pPr marL="285750" indent="-285750">
              <a:buFont typeface="Wingdings" panose="05000000000000000000" pitchFamily="2" charset="2"/>
              <a:buChar char="§"/>
            </a:pPr>
            <a:r>
              <a:rPr lang="el-GR" dirty="0" smtClean="0"/>
              <a:t>Πραγματοποίηση Δράσης</a:t>
            </a:r>
            <a:endParaRPr lang="en-US" dirty="0"/>
          </a:p>
        </p:txBody>
      </p:sp>
    </p:spTree>
    <p:extLst>
      <p:ext uri="{BB962C8B-B14F-4D97-AF65-F5344CB8AC3E}">
        <p14:creationId xmlns:p14="http://schemas.microsoft.com/office/powerpoint/2010/main" val="3165587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Editor</a:t>
            </a:r>
            <a:endParaRPr lang="en-US" dirty="0"/>
          </a:p>
        </p:txBody>
      </p:sp>
      <p:pic>
        <p:nvPicPr>
          <p:cNvPr id="4" name="Content Placeholder 3"/>
          <p:cNvPicPr>
            <a:picLocks noGrp="1"/>
          </p:cNvPicPr>
          <p:nvPr>
            <p:ph idx="1"/>
          </p:nvPr>
        </p:nvPicPr>
        <p:blipFill>
          <a:blip r:embed="rId2"/>
          <a:stretch>
            <a:fillRect/>
          </a:stretch>
        </p:blipFill>
        <p:spPr>
          <a:xfrm>
            <a:off x="1188720" y="1363288"/>
            <a:ext cx="9452197" cy="4821988"/>
          </a:xfrm>
          <a:prstGeom prst="rect">
            <a:avLst/>
          </a:prstGeom>
        </p:spPr>
      </p:pic>
    </p:spTree>
    <p:extLst>
      <p:ext uri="{BB962C8B-B14F-4D97-AF65-F5344CB8AC3E}">
        <p14:creationId xmlns:p14="http://schemas.microsoft.com/office/powerpoint/2010/main" val="1978824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Χρήστες- Ρόλοι</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35668479"/>
              </p:ext>
            </p:extLst>
          </p:nvPr>
        </p:nvGraphicFramePr>
        <p:xfrm>
          <a:off x="1971904" y="1940071"/>
          <a:ext cx="8094808" cy="3428205"/>
        </p:xfrm>
        <a:graphic>
          <a:graphicData uri="http://schemas.openxmlformats.org/drawingml/2006/table">
            <a:tbl>
              <a:tblPr firstRow="1" firstCol="1" bandRow="1"/>
              <a:tblGrid>
                <a:gridCol w="4047404">
                  <a:extLst>
                    <a:ext uri="{9D8B030D-6E8A-4147-A177-3AD203B41FA5}">
                      <a16:colId xmlns:a16="http://schemas.microsoft.com/office/drawing/2014/main" val="655014764"/>
                    </a:ext>
                  </a:extLst>
                </a:gridCol>
                <a:gridCol w="4047404">
                  <a:extLst>
                    <a:ext uri="{9D8B030D-6E8A-4147-A177-3AD203B41FA5}">
                      <a16:colId xmlns:a16="http://schemas.microsoft.com/office/drawing/2014/main" val="1038468683"/>
                    </a:ext>
                  </a:extLst>
                </a:gridCol>
              </a:tblGrid>
              <a:tr h="311655">
                <a:tc>
                  <a:txBody>
                    <a:bodyPr/>
                    <a:lstStyle/>
                    <a:p>
                      <a:pPr marL="0" marR="0" algn="just">
                        <a:lnSpc>
                          <a:spcPts val="1600"/>
                        </a:lnSpc>
                        <a:spcBef>
                          <a:spcPts val="0"/>
                        </a:spcBef>
                        <a:spcAft>
                          <a:spcPts val="0"/>
                        </a:spcAft>
                      </a:pPr>
                      <a:r>
                        <a:rPr lang="el-GR" sz="11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Κατηγορία Χρηστών</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just">
                        <a:lnSpc>
                          <a:spcPts val="1600"/>
                        </a:lnSpc>
                        <a:spcBef>
                          <a:spcPts val="0"/>
                        </a:spcBef>
                        <a:spcAft>
                          <a:spcPts val="0"/>
                        </a:spcAft>
                      </a:pPr>
                      <a:r>
                        <a:rPr lang="el-GR"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Περιγραφή</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val="3603080657"/>
                  </a:ext>
                </a:extLst>
              </a:tr>
              <a:tr h="1246620">
                <a:tc>
                  <a:txBody>
                    <a:bodyPr/>
                    <a:lstStyle/>
                    <a:p>
                      <a:pPr marL="0" marR="0" algn="just">
                        <a:lnSpc>
                          <a:spcPts val="1600"/>
                        </a:lnSpc>
                        <a:spcBef>
                          <a:spcPts val="0"/>
                        </a:spcBef>
                        <a:spcAft>
                          <a:spcPts val="0"/>
                        </a:spcAft>
                      </a:pPr>
                      <a:r>
                        <a:rPr lang="el-GR" sz="1100" b="1">
                          <a:effectLst/>
                          <a:latin typeface="Calibri" panose="020F0502020204030204" pitchFamily="34" charset="0"/>
                          <a:ea typeface="Times New Roman" panose="02020603050405020304" pitchFamily="18" charset="0"/>
                          <a:cs typeface="Times New Roman" panose="02020603050405020304" pitchFamily="18" charset="0"/>
                        </a:rPr>
                        <a:t>Διαχειριστής (</a:t>
                      </a:r>
                      <a:r>
                        <a:rPr lang="en-US" sz="1100" b="1">
                          <a:effectLst/>
                          <a:latin typeface="Calibri" panose="020F0502020204030204" pitchFamily="34" charset="0"/>
                          <a:ea typeface="Times New Roman" panose="02020603050405020304" pitchFamily="18" charset="0"/>
                          <a:cs typeface="Times New Roman" panose="02020603050405020304" pitchFamily="18" charset="0"/>
                        </a:rPr>
                        <a:t>Administrator</a:t>
                      </a:r>
                      <a:r>
                        <a:rPr lang="el-GR" sz="1100" b="1">
                          <a:effectLst/>
                          <a:latin typeface="Calibri" panose="020F0502020204030204" pitchFamily="34"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just">
                        <a:lnSpc>
                          <a:spcPts val="1600"/>
                        </a:lnSpc>
                        <a:spcBef>
                          <a:spcPts val="0"/>
                        </a:spcBef>
                        <a:spcAft>
                          <a:spcPts val="0"/>
                        </a:spcAft>
                      </a:pPr>
                      <a:r>
                        <a:rPr lang="el-GR" sz="1100" dirty="0">
                          <a:effectLst/>
                          <a:latin typeface="Calibri" panose="020F0502020204030204" pitchFamily="34" charset="0"/>
                          <a:ea typeface="Times New Roman" panose="02020603050405020304" pitchFamily="18" charset="0"/>
                          <a:cs typeface="Times New Roman" panose="02020603050405020304" pitchFamily="18" charset="0"/>
                        </a:rPr>
                        <a:t>Ο διαχειριστής της πλατφόρμας που είναι υπεύθυνος για την διαχείριση, ανάπτυξη, υλοποίηση και υποστήριξη των τεχνολογιών της πλατφόρμας.</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1862835967"/>
                  </a:ext>
                </a:extLst>
              </a:tr>
              <a:tr h="934965">
                <a:tc>
                  <a:txBody>
                    <a:bodyPr/>
                    <a:lstStyle/>
                    <a:p>
                      <a:pPr marL="0" marR="0" algn="just">
                        <a:lnSpc>
                          <a:spcPts val="1600"/>
                        </a:lnSpc>
                        <a:spcBef>
                          <a:spcPts val="0"/>
                        </a:spcBef>
                        <a:spcAft>
                          <a:spcPts val="0"/>
                        </a:spcAft>
                      </a:pPr>
                      <a:r>
                        <a:rPr lang="el-GR" sz="1100" b="1">
                          <a:effectLst/>
                          <a:latin typeface="Calibri" panose="020F0502020204030204" pitchFamily="34" charset="0"/>
                          <a:ea typeface="Times New Roman" panose="02020603050405020304" pitchFamily="18" charset="0"/>
                          <a:cs typeface="Times New Roman" panose="02020603050405020304" pitchFamily="18" charset="0"/>
                        </a:rPr>
                        <a:t>Δημοτικός υπάλληλος (</a:t>
                      </a:r>
                      <a:r>
                        <a:rPr lang="en-US" sz="1100" b="1">
                          <a:effectLst/>
                          <a:latin typeface="Calibri" panose="020F0502020204030204" pitchFamily="34" charset="0"/>
                          <a:ea typeface="Times New Roman" panose="02020603050405020304" pitchFamily="18" charset="0"/>
                          <a:cs typeface="Times New Roman" panose="02020603050405020304" pitchFamily="18" charset="0"/>
                        </a:rPr>
                        <a:t>CivilServant</a:t>
                      </a:r>
                      <a:r>
                        <a:rPr lang="el-GR" sz="1100" b="1">
                          <a:effectLst/>
                          <a:latin typeface="Calibri" panose="020F0502020204030204" pitchFamily="34"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just">
                        <a:lnSpc>
                          <a:spcPts val="1600"/>
                        </a:lnSpc>
                        <a:spcBef>
                          <a:spcPts val="0"/>
                        </a:spcBef>
                        <a:spcAft>
                          <a:spcPts val="0"/>
                        </a:spcAft>
                      </a:pPr>
                      <a:r>
                        <a:rPr lang="el-GR" sz="1100">
                          <a:effectLst/>
                          <a:latin typeface="Calibri" panose="020F0502020204030204" pitchFamily="34" charset="0"/>
                          <a:ea typeface="Times New Roman" panose="02020603050405020304" pitchFamily="18" charset="0"/>
                          <a:cs typeface="Times New Roman" panose="02020603050405020304" pitchFamily="18" charset="0"/>
                        </a:rPr>
                        <a:t>Αρμόδιος υπάλληλος του Δήμου που έχει πρόσβαση στην πλατφόρμα για διαχείριση των δεδομένων.</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408445007"/>
                  </a:ext>
                </a:extLst>
              </a:tr>
              <a:tr h="934965">
                <a:tc>
                  <a:txBody>
                    <a:bodyPr/>
                    <a:lstStyle/>
                    <a:p>
                      <a:pPr marL="0" marR="0" algn="just">
                        <a:lnSpc>
                          <a:spcPts val="1600"/>
                        </a:lnSpc>
                        <a:spcBef>
                          <a:spcPts val="0"/>
                        </a:spcBef>
                        <a:spcAft>
                          <a:spcPts val="0"/>
                        </a:spcAft>
                      </a:pPr>
                      <a:r>
                        <a:rPr lang="el-GR" sz="1100" b="1">
                          <a:effectLst/>
                          <a:latin typeface="Calibri" panose="020F0502020204030204" pitchFamily="34" charset="0"/>
                          <a:ea typeface="Times New Roman" panose="02020603050405020304" pitchFamily="18" charset="0"/>
                          <a:cs typeface="Times New Roman" panose="02020603050405020304" pitchFamily="18" charset="0"/>
                        </a:rPr>
                        <a:t>Απλός χρήστης (</a:t>
                      </a:r>
                      <a:r>
                        <a:rPr lang="en-US" sz="1100" b="1">
                          <a:effectLst/>
                          <a:latin typeface="Calibri" panose="020F0502020204030204" pitchFamily="34" charset="0"/>
                          <a:ea typeface="Times New Roman" panose="02020603050405020304" pitchFamily="18" charset="0"/>
                          <a:cs typeface="Times New Roman" panose="02020603050405020304" pitchFamily="18" charset="0"/>
                        </a:rPr>
                        <a:t>User</a:t>
                      </a:r>
                      <a:r>
                        <a:rPr lang="el-GR" sz="1100" b="1">
                          <a:effectLst/>
                          <a:latin typeface="Calibri" panose="020F0502020204030204" pitchFamily="34"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just">
                        <a:lnSpc>
                          <a:spcPts val="1600"/>
                        </a:lnSpc>
                        <a:spcBef>
                          <a:spcPts val="0"/>
                        </a:spcBef>
                        <a:spcAft>
                          <a:spcPts val="0"/>
                        </a:spcAft>
                      </a:pPr>
                      <a:r>
                        <a:rPr lang="el-GR" sz="1100" dirty="0">
                          <a:effectLst/>
                          <a:latin typeface="Calibri" panose="020F0502020204030204" pitchFamily="34" charset="0"/>
                          <a:ea typeface="Times New Roman" panose="02020603050405020304" pitchFamily="18" charset="0"/>
                          <a:cs typeface="Times New Roman" panose="02020603050405020304" pitchFamily="18" charset="0"/>
                        </a:rPr>
                        <a:t>Νοικοκυριό που έχει παραλάβει οικιακό ξηραντήρα και συμμετέχει στην διαδικασία χωριστής συλλογής βιοαποβλήτων στην πηγή.</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2464022794"/>
                  </a:ext>
                </a:extLst>
              </a:tr>
            </a:tbl>
          </a:graphicData>
        </a:graphic>
      </p:graphicFrame>
    </p:spTree>
    <p:extLst>
      <p:ext uri="{BB962C8B-B14F-4D97-AF65-F5344CB8AC3E}">
        <p14:creationId xmlns:p14="http://schemas.microsoft.com/office/powerpoint/2010/main" val="1511472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Αρχική σελίδα</a:t>
            </a:r>
            <a:endParaRPr lang="en-US" dirty="0"/>
          </a:p>
        </p:txBody>
      </p:sp>
      <p:pic>
        <p:nvPicPr>
          <p:cNvPr id="5" name="Picture 4"/>
          <p:cNvPicPr>
            <a:picLocks noChangeAspect="1"/>
          </p:cNvPicPr>
          <p:nvPr/>
        </p:nvPicPr>
        <p:blipFill>
          <a:blip r:embed="rId2"/>
          <a:stretch>
            <a:fillRect/>
          </a:stretch>
        </p:blipFill>
        <p:spPr>
          <a:xfrm>
            <a:off x="838200" y="1215525"/>
            <a:ext cx="10164400" cy="4963024"/>
          </a:xfrm>
          <a:prstGeom prst="rect">
            <a:avLst/>
          </a:prstGeom>
        </p:spPr>
      </p:pic>
      <p:sp>
        <p:nvSpPr>
          <p:cNvPr id="4" name="Oval 3"/>
          <p:cNvSpPr/>
          <p:nvPr/>
        </p:nvSpPr>
        <p:spPr>
          <a:xfrm>
            <a:off x="5278582" y="1503652"/>
            <a:ext cx="955964" cy="374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40000"/>
                  <a:lumOff val="60000"/>
                </a:schemeClr>
              </a:solidFill>
            </a:endParaRPr>
          </a:p>
        </p:txBody>
      </p:sp>
    </p:spTree>
    <p:extLst>
      <p:ext uri="{BB962C8B-B14F-4D97-AF65-F5344CB8AC3E}">
        <p14:creationId xmlns:p14="http://schemas.microsoft.com/office/powerpoint/2010/main" val="184573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16370</TotalTime>
  <Words>409</Words>
  <Application>Microsoft Office PowerPoint</Application>
  <PresentationFormat>Widescreen</PresentationFormat>
  <Paragraphs>67</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Bahnschrift SemiBold</vt:lpstr>
      <vt:lpstr>Calibri</vt:lpstr>
      <vt:lpstr>Calibri Light</vt:lpstr>
      <vt:lpstr>Times New Roman</vt:lpstr>
      <vt:lpstr>Wingdings</vt:lpstr>
      <vt:lpstr>Office Theme</vt:lpstr>
      <vt:lpstr>ΒΙΟΜΑ</vt:lpstr>
      <vt:lpstr>Σύστημα Υποστήριξης Αποφάσεων</vt:lpstr>
      <vt:lpstr>Σύστημα Υποστήριξης Αποφάσεων</vt:lpstr>
      <vt:lpstr>Αρχιτεκτονική ruled-based Decision Support System</vt:lpstr>
      <vt:lpstr>Αρχιτεκτονική ruled-based Decision Support System</vt:lpstr>
      <vt:lpstr>Αρχιτεκτονική ruled-based Decision Support System</vt:lpstr>
      <vt:lpstr>Rule Editor</vt:lpstr>
      <vt:lpstr>Χρήστες- Ρόλοι</vt:lpstr>
      <vt:lpstr>Αρχική σελίδα</vt:lpstr>
      <vt:lpstr>Διεπαφή Χρήστη</vt:lpstr>
      <vt:lpstr>Προσθήκη κανόνα</vt:lpstr>
      <vt:lpstr>Επιλογή μοντέλου</vt:lpstr>
      <vt:lpstr>Επιλογή ιδιότητας (1/3)</vt:lpstr>
      <vt:lpstr>Επιλογή ιδιότητας (2/3)</vt:lpstr>
      <vt:lpstr>Επιλογή ιδιότητας (3/3)</vt:lpstr>
      <vt:lpstr>Επιλογή δράσης</vt:lpstr>
      <vt:lpstr>Πραγματοποίηση Δράσης</vt:lpstr>
      <vt:lpstr>Πραγματοποίηση Δράσης</vt:lpstr>
      <vt:lpstr>Εισαγωγή κανόνα με 2 ή περισσότερα μοντέλα</vt:lpstr>
      <vt:lpstr>Συμπεράσματα</vt:lpstr>
      <vt:lpstr>Παρατηρήσεις, σχόλια και συζήτηση</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Athina-Chara Eleftheriadou</dc:creator>
  <cp:lastModifiedBy>ITI</cp:lastModifiedBy>
  <cp:revision>58</cp:revision>
  <dcterms:created xsi:type="dcterms:W3CDTF">2019-03-26T09:18:13Z</dcterms:created>
  <dcterms:modified xsi:type="dcterms:W3CDTF">2019-12-04T12:27:37Z</dcterms:modified>
</cp:coreProperties>
</file>