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02" r:id="rId1"/>
  </p:sldMasterIdLst>
  <p:notesMasterIdLst>
    <p:notesMasterId r:id="rId37"/>
  </p:notesMasterIdLst>
  <p:sldIdLst>
    <p:sldId id="256" r:id="rId2"/>
    <p:sldId id="257" r:id="rId3"/>
    <p:sldId id="273" r:id="rId4"/>
    <p:sldId id="274" r:id="rId5"/>
    <p:sldId id="276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90" r:id="rId19"/>
    <p:sldId id="289" r:id="rId20"/>
    <p:sldId id="291" r:id="rId21"/>
    <p:sldId id="293" r:id="rId22"/>
    <p:sldId id="304" r:id="rId23"/>
    <p:sldId id="305" r:id="rId24"/>
    <p:sldId id="306" r:id="rId25"/>
    <p:sldId id="307" r:id="rId26"/>
    <p:sldId id="308" r:id="rId27"/>
    <p:sldId id="294" r:id="rId28"/>
    <p:sldId id="296" r:id="rId29"/>
    <p:sldId id="298" r:id="rId30"/>
    <p:sldId id="297" r:id="rId31"/>
    <p:sldId id="299" r:id="rId32"/>
    <p:sldId id="300" r:id="rId33"/>
    <p:sldId id="303" r:id="rId34"/>
    <p:sldId id="301" r:id="rId35"/>
    <p:sldId id="309" r:id="rId36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8834" autoAdjust="0"/>
  </p:normalViewPr>
  <p:slideViewPr>
    <p:cSldViewPr>
      <p:cViewPr>
        <p:scale>
          <a:sx n="75" d="100"/>
          <a:sy n="75" d="100"/>
        </p:scale>
        <p:origin x="163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l-GR"/>
              <a:t>Ποσοστό ΑΣΑ (%Κ.Β.)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0668505968472637"/>
          <c:y val="0.1805645332336811"/>
          <c:w val="0.5153379643977174"/>
          <c:h val="0.7938990262343228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Ποσοστό ΑΣΑ (%Κ.Β.)</c:v>
                </c:pt>
              </c:strCache>
            </c:strRef>
          </c:tx>
          <c:dLbls>
            <c:dLbl>
              <c:idx val="3"/>
              <c:layout>
                <c:manualLayout>
                  <c:x val="-4.5636563234236531E-2"/>
                  <c:y val="0.11642761845616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0281179180426757"/>
                  <c:y val="9.57319993473925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8462641577836389"/>
                  <c:y val="4.8242146883964436E-2"/>
                </c:manualLayout>
              </c:layout>
              <c:tx>
                <c:rich>
                  <a:bodyPr/>
                  <a:lstStyle/>
                  <a:p>
                    <a:r>
                      <a:rPr lang="el-GR" dirty="0"/>
                      <a:t>Υφάσματα</a:t>
                    </a:r>
                    <a:r>
                      <a:rPr lang="el-GR" dirty="0" smtClean="0"/>
                      <a:t>/</a:t>
                    </a:r>
                  </a:p>
                  <a:p>
                    <a:r>
                      <a:rPr lang="el-GR" dirty="0" smtClean="0"/>
                      <a:t>Σύνθετα</a:t>
                    </a:r>
                    <a:r>
                      <a:rPr lang="el-GR" dirty="0"/>
                      <a:t>
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21896585534193583"/>
                  <c:y val="2.707794975974573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Sheet1!$A$2:$A$9</c:f>
              <c:strCache>
                <c:ptCount val="8"/>
                <c:pt idx="0">
                  <c:v>Οργανικά</c:v>
                </c:pt>
                <c:pt idx="1">
                  <c:v>Χαρτί - Χαρτόνι</c:v>
                </c:pt>
                <c:pt idx="2">
                  <c:v>Πλαστικά</c:v>
                </c:pt>
                <c:pt idx="3">
                  <c:v>Μέταλλα</c:v>
                </c:pt>
                <c:pt idx="4">
                  <c:v>Γυάλι</c:v>
                </c:pt>
                <c:pt idx="5">
                  <c:v>Ξύλο</c:v>
                </c:pt>
                <c:pt idx="6">
                  <c:v>Υφάσματα/Σύνθετα</c:v>
                </c:pt>
                <c:pt idx="7">
                  <c:v>Υπόλοιπα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30.9</c:v>
                </c:pt>
                <c:pt idx="1">
                  <c:v>26.7</c:v>
                </c:pt>
                <c:pt idx="2">
                  <c:v>20</c:v>
                </c:pt>
                <c:pt idx="3">
                  <c:v>3.3</c:v>
                </c:pt>
                <c:pt idx="4">
                  <c:v>6.9</c:v>
                </c:pt>
                <c:pt idx="5">
                  <c:v>0.5</c:v>
                </c:pt>
                <c:pt idx="6">
                  <c:v>5.4</c:v>
                </c:pt>
                <c:pt idx="7">
                  <c:v>6.3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solidFill>
      <a:schemeClr val="lt1"/>
    </a:solidFill>
    <a:ln w="3175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US" noProof="0" smtClean="0"/>
              <a:t>Δεύτερου επιπέδου</a:t>
            </a:r>
          </a:p>
          <a:p>
            <a:pPr lvl="2"/>
            <a:r>
              <a:rPr lang="en-US" noProof="0" smtClean="0"/>
              <a:t>Τρίτου επιπέδου</a:t>
            </a:r>
          </a:p>
          <a:p>
            <a:pPr lvl="3"/>
            <a:r>
              <a:rPr lang="en-US" noProof="0" smtClean="0"/>
              <a:t>Τέταρτου επιπέδου</a:t>
            </a:r>
          </a:p>
          <a:p>
            <a:pPr lvl="4"/>
            <a:r>
              <a:rPr lang="en-US" noProof="0" smtClean="0"/>
              <a:t>Πέμπτου επιπέδου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CA0DCD76-AA60-474A-887B-00FA66AE5AED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876159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C8304-FF16-4220-BA52-C64CF33D9C72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8746D-2CBD-4859-89E7-7A19D808A3C7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228A4-AA05-4A50-8FF7-F36FE747C012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A0803-5135-4789-9970-1682CD163CB0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E4262-DD8A-4F1C-A6AE-B267B3E2609A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77ADF-37A8-44D6-B8B5-6D0CDBE43513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CD41E-B00A-4DB2-8118-F85B423DCF7D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6BC2B-B800-4351-8B2F-6FE787FDD2E3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5C669-1AEB-40FE-81FD-B2F8FB9B0D0E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D5203-87A2-49A4-B046-8B393D50B986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81EE4-49F5-4902-9DA7-2EA3D1864574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970ED19-64D7-4C17-9562-57A82432A2FD}" type="slidenum">
              <a:rPr lang="en-US" altLang="el-GR"/>
              <a:pPr/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07504" y="4652963"/>
            <a:ext cx="9001571" cy="2089150"/>
          </a:xfrm>
        </p:spPr>
        <p:txBody>
          <a:bodyPr rtlCol="0">
            <a:normAutofit fontScale="77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Τοποθεσία/Ημερομηνία:</a:t>
            </a:r>
            <a:r>
              <a:rPr lang="en-US" b="1" dirty="0" smtClean="0"/>
              <a:t> </a:t>
            </a:r>
            <a:r>
              <a:rPr lang="el-GR" b="1" dirty="0" smtClean="0"/>
              <a:t>Λεμεσός, 5</a:t>
            </a:r>
            <a:r>
              <a:rPr lang="en-US" b="1" dirty="0" smtClean="0"/>
              <a:t>/</a:t>
            </a:r>
            <a:r>
              <a:rPr lang="el-GR" b="1" dirty="0" smtClean="0"/>
              <a:t>12</a:t>
            </a:r>
            <a:r>
              <a:rPr lang="en-US" b="1" dirty="0" smtClean="0"/>
              <a:t>/201</a:t>
            </a:r>
            <a:r>
              <a:rPr lang="el-GR" b="1" dirty="0" smtClean="0"/>
              <a:t>9</a:t>
            </a:r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ΤΙΤΛΟΣ</a:t>
            </a:r>
            <a:r>
              <a:rPr lang="el-GR" b="1" dirty="0"/>
              <a:t>: Αποκεντρωμένη διαχείριση των βιοαποβλήτων και </a:t>
            </a:r>
            <a:r>
              <a:rPr lang="el-GR" b="1" dirty="0" smtClean="0"/>
              <a:t>αξιοποίησή </a:t>
            </a:r>
            <a:r>
              <a:rPr lang="el-GR" b="1" dirty="0"/>
              <a:t>τους με χρήση εναλλακτικών και καινοτόμων συστημάτων </a:t>
            </a:r>
            <a:r>
              <a:rPr lang="el-GR" b="1" dirty="0" smtClean="0"/>
              <a:t>επεξεργασίας (ΒΙΟΜΑ)</a:t>
            </a:r>
            <a:endParaRPr lang="el-GR" b="1" dirty="0" smtClean="0"/>
          </a:p>
          <a:p>
            <a:pPr algn="l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b="1" dirty="0" smtClean="0"/>
              <a:t>Υπότιτλος: </a:t>
            </a:r>
            <a:r>
              <a:rPr lang="el-GR" b="1" dirty="0" smtClean="0"/>
              <a:t>Καταληκτική </a:t>
            </a:r>
            <a:r>
              <a:rPr lang="el-GR" b="1" dirty="0"/>
              <a:t>συνάντηση εταίρων προγράμματος </a:t>
            </a:r>
            <a:r>
              <a:rPr lang="el-GR" b="1" dirty="0" smtClean="0"/>
              <a:t>ΒΙΟΜΑ / ΕΚΕΤΑ-ΙΔΕΠ</a:t>
            </a:r>
          </a:p>
        </p:txBody>
      </p:sp>
      <p:pic>
        <p:nvPicPr>
          <p:cNvPr id="3076" name="Εικόνα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88913"/>
            <a:ext cx="24479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871296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Ποιοτική σύσταση ΑΣΑ Δήμου Νάξου &amp; Μικρών Κυκλάδων</a:t>
            </a:r>
            <a:r>
              <a:rPr lang="el-GR" dirty="0">
                <a:latin typeface="+mn-lt"/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57,6% βιοαπόβλητα – 30,9% οργανικά &amp; 26,7% χαρτί/χαρτόνι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51,4% ανακυκλώσιμα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35% απόβλητα συσκευασίας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914400" lvl="1" indent="-457200">
              <a:lnSpc>
                <a:spcPct val="150000"/>
              </a:lnSpc>
            </a:pPr>
            <a:endParaRPr lang="el-GR" dirty="0" smtClean="0">
              <a:latin typeface="+mn-lt"/>
            </a:endParaRPr>
          </a:p>
          <a:p>
            <a:pPr marL="914400" lvl="1" indent="-457200">
              <a:lnSpc>
                <a:spcPct val="150000"/>
              </a:lnSpc>
            </a:pPr>
            <a:r>
              <a:rPr lang="el-GR" dirty="0" smtClean="0">
                <a:latin typeface="+mn-lt"/>
              </a:rPr>
              <a:t/>
            </a:r>
            <a:br>
              <a:rPr lang="el-GR" dirty="0" smtClean="0">
                <a:latin typeface="+mn-lt"/>
              </a:rPr>
            </a:br>
            <a:endParaRPr lang="el-GR" dirty="0">
              <a:latin typeface="+mn-lt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1763688" y="2996952"/>
          <a:ext cx="540060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8964488" cy="4639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Επιμερισμός Παραγωγής ΑΣΑ </a:t>
            </a: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r>
              <a:rPr lang="el-GR" dirty="0" smtClean="0">
                <a:latin typeface="+mn-lt"/>
              </a:rPr>
              <a:t> 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n-US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700" b="1" dirty="0">
                <a:latin typeface="+mn-lt"/>
              </a:rPr>
              <a:t>Μέση Ημερήσια Παραγωγή (ΜΗΠΑ) οικιακών βιοαποβλήτων </a:t>
            </a:r>
            <a:r>
              <a:rPr lang="el-GR" sz="1700" b="1" dirty="0" smtClean="0">
                <a:latin typeface="+mn-lt"/>
              </a:rPr>
              <a:t>= 0,564 κιλά/κάτοικο/ημέρα</a:t>
            </a:r>
            <a:endParaRPr lang="el-GR" sz="1700" b="1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87624" y="1988841"/>
          <a:ext cx="7272811" cy="3115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973"/>
                <a:gridCol w="1038973"/>
                <a:gridCol w="1038973"/>
                <a:gridCol w="1038973"/>
                <a:gridCol w="1038973"/>
                <a:gridCol w="1038973"/>
                <a:gridCol w="1038973"/>
              </a:tblGrid>
              <a:tr h="381161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Έτος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Παραγωγή ΑΣΑ (τόνοι)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Παραγόμενα Βιοαπόβλητα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Παραγόμενα Ανακυκλώσιμα Απόβλητα, τόνοι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Υπόλοιπα ΑΣΑ, τόνοι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750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latin typeface="Calibri"/>
                          <a:ea typeface="Times New Roman"/>
                          <a:cs typeface="Times New Roman"/>
                        </a:rPr>
                        <a:t>31 % των ΑΣΑ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latin typeface="Calibri"/>
                          <a:ea typeface="Times New Roman"/>
                          <a:cs typeface="Times New Roman"/>
                        </a:rPr>
                        <a:t>ΣΥΝΟΛΟ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latin typeface="Calibri"/>
                          <a:ea typeface="Times New Roman"/>
                          <a:cs typeface="Times New Roman"/>
                        </a:rPr>
                        <a:t>(51% των ΑΣΑ)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latin typeface="Calibri"/>
                          <a:ea typeface="Times New Roman"/>
                          <a:cs typeface="Times New Roman"/>
                        </a:rPr>
                        <a:t>Συσκευασίες (35% των ΑΣΑ)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Μη Συσκευασίες (16% των ΑΣΑ)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13.000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4.017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6.682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4.550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2.132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2.301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13.130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4.057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6.749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4.596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2.153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2.324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13.261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4.098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6.816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4.641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2.175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2.347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13.394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4.139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6.884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4.688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2.197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2.371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13.528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4.180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6.953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4.735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2.219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2.394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13.663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4.222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7.023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4.782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2.241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2.418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2021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13.800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4.264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7.093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4.830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2.263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2.443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2022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13.938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4.307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7.164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4.878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2.286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2.467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>
                          <a:latin typeface="Calibri"/>
                          <a:ea typeface="Times New Roman"/>
                          <a:cs typeface="Times New Roman"/>
                        </a:rPr>
                        <a:t>2023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14.077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4.350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7.236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4.927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2.309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2.492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936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latin typeface="Calibri"/>
                          <a:ea typeface="Times New Roman"/>
                          <a:cs typeface="Times New Roman"/>
                        </a:rPr>
                        <a:t>2024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14.218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latin typeface="Calibri"/>
                          <a:ea typeface="Times New Roman"/>
                          <a:cs typeface="Times New Roman"/>
                        </a:rPr>
                        <a:t>4.393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7.308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4.976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2.332</a:t>
                      </a:r>
                      <a:endParaRPr lang="el-GR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2.517</a:t>
                      </a:r>
                      <a:endParaRPr lang="el-G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08" y="1556792"/>
            <a:ext cx="892899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Αγροτικά/Γεωργικά Υπολείμματα </a:t>
            </a:r>
            <a:r>
              <a:rPr lang="el-GR" dirty="0" smtClean="0">
                <a:latin typeface="+mn-lt"/>
              </a:rPr>
              <a:t>: υπολείμματα καλλιεργειών &amp; κλαδεμάτων, παραπροϊόντα φυτικής προέλευσης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Εκτίμηση παραγόμενων ποσοτήτων κλαδέματος </a:t>
            </a:r>
          </a:p>
          <a:p>
            <a:pPr marL="914400" lvl="1" indent="-457200"/>
            <a:endParaRPr lang="el-GR" sz="1600" dirty="0" smtClean="0">
              <a:latin typeface="+mn-lt"/>
            </a:endParaRPr>
          </a:p>
          <a:p>
            <a:pPr marL="914400" lvl="1" indent="-457200"/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Ποιοτικά Χαρακτηριστικά: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500" dirty="0" smtClean="0"/>
              <a:t>Υψηλή περιεκτικότητα σε ολικό οργανικό άνθρακα </a:t>
            </a:r>
            <a:r>
              <a:rPr lang="en-US" sz="1500" dirty="0" smtClean="0"/>
              <a:t>(TOC)</a:t>
            </a:r>
            <a:endParaRPr lang="el-GR" sz="1500" dirty="0" smtClean="0"/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500" dirty="0" smtClean="0"/>
              <a:t>Μικρή περιεκτικότητα σε ολικό άζωτο (</a:t>
            </a:r>
            <a:r>
              <a:rPr lang="en-US" sz="1500" dirty="0" smtClean="0"/>
              <a:t>TN)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500" dirty="0" smtClean="0"/>
              <a:t>Χαμηλά επίπεδα υγρασίας </a:t>
            </a:r>
            <a:endParaRPr lang="el-GR" sz="1500" dirty="0"/>
          </a:p>
          <a:p>
            <a:pPr marL="914400" lvl="1" indent="-457200"/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208153"/>
              </p:ext>
            </p:extLst>
          </p:nvPr>
        </p:nvGraphicFramePr>
        <p:xfrm>
          <a:off x="1043608" y="2852936"/>
          <a:ext cx="6120680" cy="193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29"/>
                <a:gridCol w="945219"/>
                <a:gridCol w="940660"/>
                <a:gridCol w="1394586"/>
                <a:gridCol w="1394586"/>
              </a:tblGrid>
              <a:tr h="23042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Είδος Καλλιέργειας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Συνολική Έκταση (στρέμματα)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Παραγωγή προϊόντος </a:t>
                      </a:r>
                      <a:r>
                        <a:rPr lang="el-GR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(τόνους)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Δείκτης (</a:t>
                      </a:r>
                      <a:r>
                        <a:rPr lang="en-US" sz="105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kg </a:t>
                      </a:r>
                      <a:r>
                        <a:rPr lang="el-GR" sz="105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κλαδεμάτων/</a:t>
                      </a:r>
                      <a:r>
                        <a:rPr lang="en-US" sz="105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kg</a:t>
                      </a:r>
                      <a:r>
                        <a:rPr lang="en-US" sz="105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παραγωγής)</a:t>
                      </a:r>
                      <a:endParaRPr lang="el-GR" sz="105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Ετήσια ποσότητα προϊόντων κλαδέματος (τόνοι)</a:t>
                      </a:r>
                    </a:p>
                  </a:txBody>
                  <a:tcPr marL="68580" marR="68580" marT="0" marB="0" anchor="ctr"/>
                </a:tc>
              </a:tr>
              <a:tr h="23042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Αμπελώνες - Σταφιδάμπελοι</a:t>
                      </a:r>
                      <a:endParaRPr lang="el-GR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4.390</a:t>
                      </a:r>
                      <a:endParaRPr lang="el-GR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1.535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0,83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1.274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Ελαιόδενδρα</a:t>
                      </a:r>
                      <a:endParaRPr lang="el-GR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10.844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3.685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1,02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3.759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Οπωροφόρα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108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713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0,46 (Μ.Ο.)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329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Εσπεριδοειδή</a:t>
                      </a:r>
                      <a:endParaRPr lang="el-GR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842</a:t>
                      </a:r>
                      <a:endParaRPr lang="el-GR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1.868</a:t>
                      </a:r>
                      <a:endParaRPr lang="el-GR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0,42 (Μ.Ο.)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791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042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ΣΥΝΟΛΟ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16.184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0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7.801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chemeClr val="dk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6.153</a:t>
                      </a:r>
                      <a:endParaRPr lang="el-GR" sz="1050" b="1" kern="1200" dirty="0">
                        <a:solidFill>
                          <a:schemeClr val="dk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1418" y="569880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837" y="1279526"/>
            <a:ext cx="882148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Υφιστάμενη Διαχείριση ΑΣΑ στον Δήμο Νάξου &amp; Μικρών Κυκλάδων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1600" dirty="0">
                <a:latin typeface="+mn-lt"/>
              </a:rPr>
              <a:t>Ο Δήμος Νάξου και Μικρών Κυκλάδων διαθέτει περίπου 18 απορριμματοφόρα χωρητικότητας από 2 έως 19 </a:t>
            </a:r>
            <a:r>
              <a:rPr lang="el-GR" sz="1600" dirty="0" err="1">
                <a:latin typeface="+mn-lt"/>
              </a:rPr>
              <a:t>κ.μ</a:t>
            </a:r>
            <a:r>
              <a:rPr lang="el-GR" sz="1600" dirty="0">
                <a:latin typeface="+mn-lt"/>
              </a:rPr>
              <a:t>. για τη συλλογή και μεταφορά των ΑΣΑ. </a:t>
            </a:r>
            <a:endParaRPr lang="en-US" sz="1600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1600" dirty="0" smtClean="0">
                <a:latin typeface="+mn-lt"/>
              </a:rPr>
              <a:t>4 Σταθμοί Μεταφόρτωσης Απορριμμάτων (ΣΜΑ)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1600" dirty="0">
                <a:latin typeface="+mn-lt"/>
              </a:rPr>
              <a:t>Στο νησί της Νάξου στην παρούσα φάση υπάρχουν 65 σημεία ανακύκλωσης στη Δημοτική Ενότητα Νάξου και 35 σημεία ανακύκλωσης στη Δημοτική Ενότητα </a:t>
            </a:r>
            <a:r>
              <a:rPr lang="el-GR" sz="1600" dirty="0" err="1">
                <a:latin typeface="+mn-lt"/>
              </a:rPr>
              <a:t>Δρυμαλίας</a:t>
            </a:r>
            <a:r>
              <a:rPr lang="el-GR" sz="1600" dirty="0">
                <a:latin typeface="+mn-lt"/>
              </a:rPr>
              <a:t>.</a:t>
            </a: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</p:txBody>
      </p:sp>
      <p:pic>
        <p:nvPicPr>
          <p:cNvPr id="9" name="Εικόνα 8" descr="C:\= SERVER\OneDrive\05. Ερευνητικά Έργα\ΒΙΟΜΑ (2018 - 2020)\01. Υλικο\Φωτογραφίες\20180614_201706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71925" y="4502114"/>
            <a:ext cx="3295253" cy="229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010" y="2801014"/>
            <a:ext cx="3670320" cy="2004560"/>
          </a:xfrm>
          <a:prstGeom prst="rect">
            <a:avLst/>
          </a:prstGeom>
        </p:spPr>
      </p:pic>
      <p:pic>
        <p:nvPicPr>
          <p:cNvPr id="13" name="Picture 7" descr="kadoi.PNG"/>
          <p:cNvPicPr/>
          <p:nvPr/>
        </p:nvPicPr>
        <p:blipFill rotWithShape="1">
          <a:blip r:embed="rId6" cstate="print"/>
          <a:srcRect t="1116" r="31630" b="1"/>
          <a:stretch/>
        </p:blipFill>
        <p:spPr>
          <a:xfrm>
            <a:off x="576350" y="3068960"/>
            <a:ext cx="3384376" cy="303993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52536" y="1844824"/>
            <a:ext cx="48245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Στο κέντρο της πόλης σε σημεία που δεν υπάρχει πρόσβαση για αμάξι, υπάρχουν περιμετρικά συστοιχίες κάδων  που οι κάτοικοι απορρίπτουν τα ΑΣΑ κάθε βράδυ.</a:t>
            </a:r>
          </a:p>
          <a:p>
            <a:pPr marL="914400" lvl="1" indent="-457200" algn="just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 algn="just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 algn="just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Τα </a:t>
            </a:r>
            <a:r>
              <a:rPr lang="el-GR" sz="1600" dirty="0">
                <a:latin typeface="+mn-lt"/>
              </a:rPr>
              <a:t>παραλιακά μαγαζιά διαθέτουν ιδιωτικούς κάδους όπου γίνεται η συλλογή των ΑΣΑ</a:t>
            </a:r>
            <a:r>
              <a:rPr lang="el-GR" sz="1600" dirty="0" smtClean="0">
                <a:latin typeface="+mn-lt"/>
              </a:rPr>
              <a:t>.</a:t>
            </a:r>
          </a:p>
          <a:p>
            <a:pPr marL="914400" lvl="1" indent="-457200" algn="just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 algn="just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 algn="just">
              <a:buFont typeface="Wingdings" pitchFamily="2" charset="2"/>
              <a:buChar char="Ø"/>
            </a:pPr>
            <a:r>
              <a:rPr lang="el-GR" sz="1600" dirty="0">
                <a:latin typeface="+mn-lt"/>
              </a:rPr>
              <a:t>Τα απόβλητα κήπου συλλέγονται από </a:t>
            </a:r>
            <a:r>
              <a:rPr lang="el-GR" sz="1600" dirty="0" smtClean="0">
                <a:latin typeface="+mn-lt"/>
              </a:rPr>
              <a:t>τον </a:t>
            </a:r>
            <a:r>
              <a:rPr lang="el-GR" sz="1600" dirty="0">
                <a:latin typeface="+mn-lt"/>
              </a:rPr>
              <a:t>Δήμο σε ξεχωριστές </a:t>
            </a:r>
            <a:r>
              <a:rPr lang="el-GR" sz="1600" dirty="0" smtClean="0">
                <a:latin typeface="+mn-lt"/>
              </a:rPr>
              <a:t>σακούλες.</a:t>
            </a:r>
            <a:endParaRPr lang="el-GR" sz="1600" dirty="0">
              <a:latin typeface="+mn-lt"/>
            </a:endParaRPr>
          </a:p>
          <a:p>
            <a:pPr marL="914400" lvl="1" indent="-457200" algn="just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</p:txBody>
      </p:sp>
      <p:pic>
        <p:nvPicPr>
          <p:cNvPr id="14" name="Εικόνα 3" descr="C:\= SERVER\OneDrive\05. Ερευνητικά Έργα\ΒΙΟΜΑ (2018 - 2020)\01. Υλικο\Φωτογραφίες\20180614_200344.jpg"/>
          <p:cNvPicPr/>
          <p:nvPr/>
        </p:nvPicPr>
        <p:blipFill>
          <a:blip r:embed="rId4" cstate="print"/>
          <a:srcRect r="20780"/>
          <a:stretch>
            <a:fillRect/>
          </a:stretch>
        </p:blipFill>
        <p:spPr bwMode="auto">
          <a:xfrm>
            <a:off x="6084168" y="3189106"/>
            <a:ext cx="29523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Εικόνα 4" descr="C:\= SERVER\OneDrive\05. Ερευνητικά Έργα\ΒΙΟΜΑ (2018 - 2020)\01. Υλικο\Φωτογραφίες\20180614_200330.jpg"/>
          <p:cNvPicPr/>
          <p:nvPr/>
        </p:nvPicPr>
        <p:blipFill>
          <a:blip r:embed="rId5" cstate="print"/>
          <a:srcRect r="24608"/>
          <a:stretch>
            <a:fillRect/>
          </a:stretch>
        </p:blipFill>
        <p:spPr bwMode="auto">
          <a:xfrm>
            <a:off x="4752640" y="4521019"/>
            <a:ext cx="20882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Εικόνα 8" descr="C:\= SERVER\OneDrive\05. Ερευνητικά Έργα\ΒΙΟΜΑ (2018 - 2020)\01. Υλικο\Φωτογραφίες\20180614_200032.jpg"/>
          <p:cNvPicPr/>
          <p:nvPr/>
        </p:nvPicPr>
        <p:blipFill>
          <a:blip r:embed="rId6" cstate="print"/>
          <a:srcRect b="10227"/>
          <a:stretch>
            <a:fillRect/>
          </a:stretch>
        </p:blipFill>
        <p:spPr bwMode="auto">
          <a:xfrm>
            <a:off x="5025532" y="1562741"/>
            <a:ext cx="2534800" cy="1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772816"/>
            <a:ext cx="8892480" cy="410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buFont typeface="Arial" pitchFamily="34" charset="0"/>
              <a:buChar char="•"/>
            </a:pPr>
            <a:r>
              <a:rPr lang="el-GR" dirty="0">
                <a:latin typeface="+mn-lt"/>
              </a:rPr>
              <a:t>Επεξεργασία &amp; Διάθεση</a:t>
            </a:r>
            <a:r>
              <a:rPr lang="el-GR" sz="1600" dirty="0" smtClean="0">
                <a:latin typeface="+mn-lt"/>
              </a:rPr>
              <a:t>: ΧΥΤΑ «Κορφή </a:t>
            </a:r>
            <a:r>
              <a:rPr lang="el-GR" sz="1600" dirty="0" err="1" smtClean="0">
                <a:latin typeface="+mn-lt"/>
              </a:rPr>
              <a:t>Ξύδη</a:t>
            </a:r>
            <a:r>
              <a:rPr lang="el-GR" sz="1600" dirty="0" smtClean="0">
                <a:latin typeface="+mn-lt"/>
              </a:rPr>
              <a:t>», δεν προβλέπεται χώρος αποθήκευσης ανακυκλώσιμων στην εγκεκριμένη μελέτη </a:t>
            </a:r>
          </a:p>
          <a:p>
            <a:pPr marL="914400" lvl="1" indent="-457200" algn="just">
              <a:buFont typeface="Arial" pitchFamily="34" charset="0"/>
              <a:buChar char="•"/>
            </a:pPr>
            <a:endParaRPr lang="el-GR" sz="1600" dirty="0" smtClean="0">
              <a:latin typeface="+mn-lt"/>
            </a:endParaRPr>
          </a:p>
          <a:p>
            <a:pPr marL="914400" lvl="1" indent="-457200" algn="just">
              <a:buFont typeface="Arial" pitchFamily="34" charset="0"/>
              <a:buChar char="•"/>
            </a:pPr>
            <a:endParaRPr lang="el-GR" sz="1600" dirty="0">
              <a:latin typeface="+mn-lt"/>
            </a:endParaRPr>
          </a:p>
          <a:p>
            <a:pPr marL="914400" lvl="1" indent="-457200" algn="just">
              <a:buFont typeface="Arial" pitchFamily="34" charset="0"/>
              <a:buChar char="•"/>
            </a:pPr>
            <a:r>
              <a:rPr lang="el-GR" dirty="0">
                <a:latin typeface="+mn-lt"/>
              </a:rPr>
              <a:t>Έργα προς υλοποίηση</a:t>
            </a:r>
            <a:r>
              <a:rPr lang="el-GR" sz="1600" dirty="0" smtClean="0">
                <a:latin typeface="+mn-lt"/>
              </a:rPr>
              <a:t>: </a:t>
            </a:r>
          </a:p>
          <a:p>
            <a:pPr marL="1371600" lvl="2" indent="-4572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el-GR" sz="1600" dirty="0">
                <a:latin typeface="+mn-lt"/>
              </a:rPr>
              <a:t>Δημιουργία ΣΜΑ </a:t>
            </a:r>
            <a:r>
              <a:rPr lang="el-GR" sz="1600" dirty="0" smtClean="0">
                <a:latin typeface="+mn-lt"/>
              </a:rPr>
              <a:t>στη </a:t>
            </a:r>
            <a:r>
              <a:rPr lang="el-GR" sz="1600" dirty="0">
                <a:latin typeface="+mn-lt"/>
              </a:rPr>
              <a:t>Δημοτική </a:t>
            </a:r>
            <a:r>
              <a:rPr lang="el-GR" sz="1600" dirty="0" smtClean="0">
                <a:latin typeface="+mn-lt"/>
              </a:rPr>
              <a:t>Κοινότητα </a:t>
            </a:r>
            <a:r>
              <a:rPr lang="el-GR" sz="1600" dirty="0">
                <a:latin typeface="+mn-lt"/>
              </a:rPr>
              <a:t>Δρυμαλίας Νάξου. </a:t>
            </a:r>
            <a:r>
              <a:rPr lang="el-GR" sz="1600" dirty="0" smtClean="0">
                <a:latin typeface="+mn-lt"/>
              </a:rPr>
              <a:t>Στη </a:t>
            </a:r>
            <a:r>
              <a:rPr lang="el-GR" sz="1600" dirty="0">
                <a:latin typeface="+mn-lt"/>
              </a:rPr>
              <a:t>Νάξο θα εγκατασταθεί ένας </a:t>
            </a:r>
            <a:r>
              <a:rPr lang="el-GR" sz="1600" dirty="0" err="1">
                <a:latin typeface="+mn-lt"/>
              </a:rPr>
              <a:t>τράκτορας</a:t>
            </a:r>
            <a:r>
              <a:rPr lang="el-GR" sz="1600" dirty="0">
                <a:latin typeface="+mn-lt"/>
              </a:rPr>
              <a:t> και δύο </a:t>
            </a:r>
            <a:r>
              <a:rPr lang="el-GR" sz="1600" dirty="0" err="1">
                <a:latin typeface="+mn-lt"/>
              </a:rPr>
              <a:t>αμιρυμουλκούμενα</a:t>
            </a:r>
            <a:r>
              <a:rPr lang="el-GR" sz="1600" dirty="0">
                <a:latin typeface="+mn-lt"/>
              </a:rPr>
              <a:t> με αυτόνομο σύστημα συμπίεσης, χωρητικότητας 46 </a:t>
            </a:r>
            <a:r>
              <a:rPr lang="en-US" sz="1600" dirty="0">
                <a:latin typeface="+mn-lt"/>
              </a:rPr>
              <a:t>m</a:t>
            </a:r>
            <a:r>
              <a:rPr lang="el-GR" sz="1600" baseline="30000" dirty="0">
                <a:latin typeface="+mn-lt"/>
              </a:rPr>
              <a:t>3</a:t>
            </a:r>
            <a:r>
              <a:rPr lang="el-GR" sz="1600" dirty="0">
                <a:latin typeface="+mn-lt"/>
              </a:rPr>
              <a:t> και σύστημα μηχανισμού βαρέως τύπου ανύψωσης </a:t>
            </a:r>
            <a:r>
              <a:rPr lang="el-GR" sz="1600" dirty="0" err="1">
                <a:latin typeface="+mn-lt"/>
              </a:rPr>
              <a:t>απορριματοκιβωτίων</a:t>
            </a:r>
            <a:r>
              <a:rPr lang="el-GR" sz="1600" dirty="0">
                <a:latin typeface="+mn-lt"/>
              </a:rPr>
              <a:t>, χωρητικότητας 5 </a:t>
            </a:r>
            <a:r>
              <a:rPr lang="en-US" sz="1600" dirty="0">
                <a:latin typeface="+mn-lt"/>
              </a:rPr>
              <a:t>m</a:t>
            </a:r>
            <a:r>
              <a:rPr lang="el-GR" sz="1600" baseline="30000" dirty="0">
                <a:latin typeface="+mn-lt"/>
              </a:rPr>
              <a:t>3</a:t>
            </a:r>
            <a:r>
              <a:rPr lang="el-GR" sz="1600" dirty="0">
                <a:latin typeface="+mn-lt"/>
              </a:rPr>
              <a:t> στο οπίσθιο μέρος. </a:t>
            </a:r>
            <a:endParaRPr lang="el-GR" sz="1600" dirty="0" smtClean="0">
              <a:latin typeface="+mn-lt"/>
            </a:endParaRPr>
          </a:p>
          <a:p>
            <a:pPr marL="1371600" lvl="2" indent="-457200" algn="just">
              <a:lnSpc>
                <a:spcPct val="115000"/>
              </a:lnSpc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1371600" lvl="2" indent="-457200" algn="just">
              <a:lnSpc>
                <a:spcPct val="115000"/>
              </a:lnSpc>
              <a:buFont typeface="Wingdings" pitchFamily="2" charset="2"/>
              <a:buChar char="Ø"/>
            </a:pPr>
            <a:r>
              <a:rPr lang="el-GR" sz="1600" dirty="0">
                <a:latin typeface="+mn-lt"/>
              </a:rPr>
              <a:t>Προμήθεια κάδων οικιακής </a:t>
            </a:r>
            <a:r>
              <a:rPr lang="el-GR" sz="1600" dirty="0" smtClean="0">
                <a:latin typeface="+mn-lt"/>
              </a:rPr>
              <a:t>κομποστοποίησης.</a:t>
            </a:r>
          </a:p>
          <a:p>
            <a:pPr marL="1371600" lvl="2" indent="-457200" algn="just">
              <a:lnSpc>
                <a:spcPct val="115000"/>
              </a:lnSpc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1371600" lvl="2" indent="-457200" algn="just">
              <a:buFont typeface="Wingdings" pitchFamily="2" charset="2"/>
              <a:buChar char="Ø"/>
            </a:pPr>
            <a:r>
              <a:rPr lang="el-GR" sz="1600" dirty="0">
                <a:latin typeface="+mn-lt"/>
              </a:rPr>
              <a:t>Δράσεις ευαισθητοποίησης και δημοσιότητας</a:t>
            </a:r>
          </a:p>
          <a:p>
            <a:pPr marL="914400" lvl="1" indent="-457200" algn="just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805264"/>
            <a:ext cx="9143999" cy="1052736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52536" y="1556792"/>
            <a:ext cx="9145016" cy="462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Ποιοτικοί Στόχοι σύμφωνα με ΠΕΣΔΑ Νοτίου Αιγαίου: </a:t>
            </a:r>
          </a:p>
          <a:p>
            <a:pPr marL="1257300" lvl="2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l-GR" sz="1600" dirty="0" smtClean="0">
                <a:latin typeface="+mn-lt"/>
                <a:ea typeface="Calibri"/>
                <a:cs typeface="Times New Roman"/>
              </a:rPr>
              <a:t>Η δημιουργία ή ο εκσυγχρονισμός του δικτύου συλλογής, μεταφοράς και ασφαλούς τελικής διάθεσης των αποβλήτων.</a:t>
            </a:r>
          </a:p>
          <a:p>
            <a:pPr marL="1257300" lvl="2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l-GR" sz="1600" dirty="0" smtClean="0">
                <a:latin typeface="+mn-lt"/>
                <a:ea typeface="Times New Roman"/>
                <a:cs typeface="Times New Roman"/>
              </a:rPr>
              <a:t>Η αξιοποίηση όλων των υλικών που περιέχονται στα αστικά απόβλητα με έμφαση στη Διαλογή στην Πηγή των ανακυκλώσιμων και των βιοαποβλήτων.</a:t>
            </a:r>
          </a:p>
          <a:p>
            <a:pPr marL="914400" lvl="1" indent="-457200" algn="just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Ποσοτικοί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Στόχοι σύμφωνα με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κείμενη νομοθεσία : 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257300" lvl="2" indent="-342900" algn="just">
              <a:spcAft>
                <a:spcPts val="0"/>
              </a:spcAft>
              <a:buFont typeface="Wingdings"/>
              <a:buChar char=""/>
            </a:pPr>
            <a:r>
              <a:rPr lang="el-GR" sz="1600" dirty="0" smtClean="0">
                <a:latin typeface="+mn-lt"/>
                <a:ea typeface="Calibri"/>
                <a:cs typeface="Times New Roman"/>
              </a:rPr>
              <a:t>Εδραίωση ξεχωριστής συλλογής των ανακυκλώσιμων χαρτιού, γυαλιού, πλαστικού και μετάλλου τουλάχιστον μέχρι το 2015.</a:t>
            </a:r>
          </a:p>
          <a:p>
            <a:pPr marL="1257300" lvl="2" indent="-342900" algn="just">
              <a:spcAft>
                <a:spcPts val="0"/>
              </a:spcAft>
            </a:pPr>
            <a:endParaRPr lang="el-GR" sz="1600" dirty="0" smtClean="0">
              <a:latin typeface="+mn-lt"/>
              <a:ea typeface="Calibri"/>
              <a:cs typeface="Times New Roman"/>
            </a:endParaRPr>
          </a:p>
          <a:p>
            <a:pPr marL="1257300" lvl="2" indent="-342900" algn="just">
              <a:spcAft>
                <a:spcPts val="0"/>
              </a:spcAft>
              <a:buFont typeface="Wingdings"/>
              <a:buChar char=""/>
            </a:pPr>
            <a:r>
              <a:rPr lang="el-GR" sz="1600" dirty="0" smtClean="0">
                <a:latin typeface="+mn-lt"/>
                <a:ea typeface="Calibri"/>
                <a:cs typeface="Times New Roman"/>
              </a:rPr>
              <a:t>Διαλογή στην πηγή και ανακύκλωση συσκευασιών από 70% έως 92% των παραγόμενων </a:t>
            </a:r>
            <a:r>
              <a:rPr lang="el-GR" sz="1600" dirty="0">
                <a:latin typeface="+mn-lt"/>
                <a:ea typeface="Calibri"/>
                <a:cs typeface="Times New Roman"/>
              </a:rPr>
              <a:t>ποσοτήτων, ανάλογα με το υλικό μέχρι το 2020</a:t>
            </a:r>
            <a:r>
              <a:rPr lang="el-GR" sz="1600" dirty="0" smtClean="0">
                <a:latin typeface="+mn-lt"/>
                <a:ea typeface="Calibri"/>
                <a:cs typeface="Times New Roman"/>
              </a:rPr>
              <a:t>.</a:t>
            </a:r>
          </a:p>
          <a:p>
            <a:pPr marL="1257300" lvl="2" indent="-342900" algn="just">
              <a:spcAft>
                <a:spcPts val="0"/>
              </a:spcAft>
              <a:buFont typeface="Wingdings"/>
              <a:buChar char=""/>
            </a:pPr>
            <a:endParaRPr lang="el-GR" sz="1600" dirty="0">
              <a:latin typeface="+mn-lt"/>
              <a:ea typeface="Calibri"/>
              <a:cs typeface="Times New Roman"/>
            </a:endParaRPr>
          </a:p>
          <a:p>
            <a:pPr marL="1257300" lvl="2" indent="-342900" algn="just">
              <a:spcAft>
                <a:spcPts val="1000"/>
              </a:spcAft>
              <a:buFont typeface="Wingdings"/>
              <a:buChar char=""/>
            </a:pPr>
            <a:r>
              <a:rPr lang="el-GR" sz="1600" dirty="0">
                <a:latin typeface="+mn-lt"/>
                <a:ea typeface="Calibri"/>
                <a:cs typeface="Times New Roman"/>
              </a:rPr>
              <a:t>Διαλογή στην πηγή και ανακύκλωση του έντυπου χαρτιού σε ποσοστό τουλάχιστον 70% των παραγόμενων ποσοτήτων.</a:t>
            </a:r>
          </a:p>
          <a:p>
            <a:pPr marL="1257300" lvl="2" indent="-342900" algn="just">
              <a:spcAft>
                <a:spcPts val="1000"/>
              </a:spcAft>
              <a:buFont typeface="Wingdings"/>
              <a:buChar char=""/>
            </a:pPr>
            <a:r>
              <a:rPr lang="el-GR" sz="1600" dirty="0">
                <a:latin typeface="+mn-lt"/>
                <a:ea typeface="Calibri"/>
                <a:cs typeface="Times New Roman"/>
              </a:rPr>
              <a:t>Ποσοστό συλλογής των βιολογικών αποβλήτων να είναι κατ’ ελάχιστον 40% του συνολικού βάρους των παραγόμενων βιοαποβλήτων έως το 2020</a:t>
            </a:r>
            <a:r>
              <a:rPr lang="el-GR" sz="1600" dirty="0" smtClean="0">
                <a:latin typeface="+mn-lt"/>
                <a:ea typeface="Calibri"/>
                <a:cs typeface="Times New Roman"/>
              </a:rPr>
              <a:t>.</a:t>
            </a:r>
            <a:endParaRPr lang="el-GR" sz="1600" dirty="0">
              <a:latin typeface="+mn-lt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8784976" cy="472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Υφιστάμενη Διαχείριση αγροτικών </a:t>
            </a:r>
            <a:r>
              <a:rPr lang="el-G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αποβλήτων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στον Δήμο Νάξου &amp; Μικρών Κυκλάδων</a:t>
            </a:r>
          </a:p>
          <a:p>
            <a:pPr marL="914400" lvl="1" indent="-465138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Μεγάλο </a:t>
            </a:r>
            <a:r>
              <a:rPr lang="el-GR" sz="1600" dirty="0" smtClean="0">
                <a:latin typeface="+mn-lt"/>
              </a:rPr>
              <a:t>ποσοστό οδηγούνται προς ταφή σε χώρους που δεν πληρούν πάντοτε τις απαιτούμενες προϋποθέσεις 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Πολλά παραγόμενα απόβλητα καίγονται είτε για ενεργειακή αξιοποίηση είτε για άλλες χρήσεις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Κάποιες ποσότητες πράσινων αποβλήτων/γεωργικών υπολειμμάτων καίγονται από τους παραγωγούς </a:t>
            </a: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Προτάσεις ΕΣΔΑ για τη διαχείριση των γεωργοκτηνοτροφικών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αποβλήτων</a:t>
            </a: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Πλήρης ανάπτυξη δικτύου συλλογής </a:t>
            </a:r>
            <a:r>
              <a:rPr lang="el-GR" sz="1600" dirty="0" err="1" smtClean="0">
                <a:latin typeface="+mn-lt"/>
              </a:rPr>
              <a:t>βιοαποδομήσιμων</a:t>
            </a:r>
            <a:r>
              <a:rPr lang="el-GR" sz="1600" dirty="0" smtClean="0">
                <a:latin typeface="+mn-lt"/>
              </a:rPr>
              <a:t> αποβλήτων γεωργοκτηνοτροφικής προέλευσης για την ανάκτηση επ’ </a:t>
            </a:r>
            <a:r>
              <a:rPr lang="el-GR" sz="1600" dirty="0" err="1" smtClean="0">
                <a:latin typeface="+mn-lt"/>
              </a:rPr>
              <a:t>ωφελεία</a:t>
            </a:r>
            <a:r>
              <a:rPr lang="el-GR" sz="1600" dirty="0" smtClean="0">
                <a:latin typeface="+mn-lt"/>
              </a:rPr>
              <a:t> της γεωργίας. </a:t>
            </a: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Χωριστή </a:t>
            </a:r>
            <a:r>
              <a:rPr lang="el-GR" sz="1600" dirty="0">
                <a:latin typeface="+mn-lt"/>
              </a:rPr>
              <a:t>συλλογή και ανάκτηση των πλαστικών γεωργοκτηνοτροφικής προέλευσης με έμφαση στα πλαστικά θερμοκηπίου και τα απόβλητα </a:t>
            </a:r>
            <a:r>
              <a:rPr lang="el-GR" sz="1600" dirty="0" smtClean="0">
                <a:latin typeface="+mn-lt"/>
              </a:rPr>
              <a:t>συσκευασίας.</a:t>
            </a:r>
            <a:endParaRPr lang="el-GR" sz="1600" dirty="0">
              <a:latin typeface="+mn-lt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el-GR" sz="1600" dirty="0">
                <a:latin typeface="+mn-lt"/>
              </a:rPr>
              <a:t>Χωριστή συλλογή και κατάλληλη διαχείριση των αποβλήτων συσκευασίας γεωργικών φαρμάκων που περιέχουν επικίνδυνες ουσίες μέσω συστημάτων εναλλακτικής </a:t>
            </a:r>
            <a:r>
              <a:rPr lang="el-GR" sz="1600" dirty="0" smtClean="0">
                <a:latin typeface="+mn-lt"/>
              </a:rPr>
              <a:t>διαχείρισης.</a:t>
            </a:r>
            <a:endParaRPr lang="el-GR" sz="1600" dirty="0">
              <a:latin typeface="+mn-lt"/>
            </a:endParaRPr>
          </a:p>
          <a:p>
            <a:pPr marL="800100" lvl="1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l-GR" sz="1600" dirty="0">
                <a:latin typeface="+mn-lt"/>
              </a:rPr>
              <a:t>Πρόβλεψη για κίνητρο προδιαλογής πλαστικών/βιοαποδομήσιμων </a:t>
            </a:r>
            <a:r>
              <a:rPr lang="el-GR" sz="1600" dirty="0" smtClean="0">
                <a:latin typeface="+mn-lt"/>
              </a:rPr>
              <a:t>γεωργοκτηνοτροφικών.</a:t>
            </a:r>
            <a:endParaRPr lang="el-GR" sz="1600" dirty="0">
              <a:latin typeface="+mn-lt"/>
            </a:endParaRP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556792"/>
            <a:ext cx="468052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Κριτήρια Επιλογής Περιοχών Δειγματοληψίας Δήμου</a:t>
            </a:r>
            <a:r>
              <a:rPr lang="el-GR" dirty="0" smtClean="0">
                <a:latin typeface="+mn-lt"/>
              </a:rPr>
              <a:t>:</a:t>
            </a: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Δημογραφικοί Παράγοντες  (πυκνότητα πληθυσμού) 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1600" dirty="0" smtClean="0">
                <a:latin typeface="+mn-lt"/>
              </a:rPr>
              <a:t>Κυμαίνεται μεταξύ 0 – 617 κάτοικοι / </a:t>
            </a:r>
            <a:r>
              <a:rPr lang="el-GR" sz="1600" dirty="0" err="1" smtClean="0">
                <a:latin typeface="+mn-lt"/>
              </a:rPr>
              <a:t>τ.χλμ</a:t>
            </a:r>
            <a:r>
              <a:rPr lang="el-GR" sz="1600" dirty="0" smtClean="0">
                <a:latin typeface="+mn-lt"/>
              </a:rPr>
              <a:t>.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1600" dirty="0" smtClean="0">
                <a:latin typeface="+mn-lt"/>
              </a:rPr>
              <a:t>Μέση πυκνότητα 54 </a:t>
            </a:r>
            <a:r>
              <a:rPr lang="el-GR" sz="1600" dirty="0">
                <a:solidFill>
                  <a:prstClr val="black"/>
                </a:solidFill>
                <a:latin typeface="Calibri"/>
              </a:rPr>
              <a:t>κάτοικοι / </a:t>
            </a:r>
            <a:r>
              <a:rPr lang="el-GR" sz="1600" dirty="0" err="1" smtClean="0">
                <a:solidFill>
                  <a:prstClr val="black"/>
                </a:solidFill>
                <a:latin typeface="Calibri"/>
              </a:rPr>
              <a:t>τ.χλμ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1371600" lvl="2" indent="-457200"/>
            <a:endParaRPr lang="el-GR" sz="1600" dirty="0" smtClean="0">
              <a:latin typeface="+mn-lt"/>
            </a:endParaRPr>
          </a:p>
          <a:p>
            <a:pPr lvl="1" indent="-457200">
              <a:buFont typeface="Wingdings" pitchFamily="2" charset="2"/>
              <a:buChar char="Ø"/>
            </a:pPr>
            <a:r>
              <a:rPr lang="el-GR" sz="1600" dirty="0" err="1" smtClean="0">
                <a:latin typeface="+mn-lt"/>
              </a:rPr>
              <a:t>Κοινωνικο</a:t>
            </a:r>
            <a:r>
              <a:rPr lang="el-GR" sz="1600" dirty="0" smtClean="0">
                <a:latin typeface="+mn-lt"/>
              </a:rPr>
              <a:t>-οικονομικοί Παράγοντες </a:t>
            </a:r>
            <a:endParaRPr lang="en-US" sz="1600" dirty="0" smtClean="0">
              <a:latin typeface="+mn-lt"/>
            </a:endParaRP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1600" dirty="0" smtClean="0">
                <a:latin typeface="+mn-lt"/>
              </a:rPr>
              <a:t>Δραστηριότητες παραγωγής βιοαποβλήτων (εστιατόρια, τουριστικά καταλύματα, κτλ.)</a:t>
            </a:r>
          </a:p>
          <a:p>
            <a:pPr marL="914400" lvl="1" indent="-457200">
              <a:buFont typeface="Wingdings" pitchFamily="2" charset="2"/>
              <a:buChar char="Ø"/>
            </a:pPr>
            <a:endParaRPr lang="el-GR" sz="1600" dirty="0" smtClean="0">
              <a:latin typeface="+mn-lt"/>
            </a:endParaRPr>
          </a:p>
          <a:p>
            <a:pPr lvl="1" indent="-457200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Χαρακτηριστικά Περιοχής 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1600" dirty="0" smtClean="0">
                <a:latin typeface="+mn-lt"/>
              </a:rPr>
              <a:t>Υψόμετρο 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l-GR" sz="1600" dirty="0" smtClean="0">
                <a:latin typeface="+mn-lt"/>
              </a:rPr>
              <a:t>Χρήσεις Γης (καλλιεργούμενες εκτάσεις, βοσκότοποι) </a:t>
            </a:r>
          </a:p>
          <a:p>
            <a:pPr marL="914400" lvl="1" indent="-457200"/>
            <a:endParaRPr lang="el-GR" sz="1600" dirty="0">
              <a:latin typeface="+mn-lt"/>
            </a:endParaRPr>
          </a:p>
        </p:txBody>
      </p:sp>
      <p:pic>
        <p:nvPicPr>
          <p:cNvPr id="12" name="Picture 0" descr="piknotita1.png"/>
          <p:cNvPicPr/>
          <p:nvPr/>
        </p:nvPicPr>
        <p:blipFill>
          <a:blip r:embed="rId4" cstate="print"/>
          <a:srcRect l="3645" t="7731" b="7520"/>
          <a:stretch>
            <a:fillRect/>
          </a:stretch>
        </p:blipFill>
        <p:spPr>
          <a:xfrm>
            <a:off x="4870624" y="2276872"/>
            <a:ext cx="4124930" cy="260200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87849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Επιλογή πιλοτικών περιοχών δειγματοληψίας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l-GR" sz="1600" dirty="0" smtClean="0">
                <a:latin typeface="+mn-lt"/>
              </a:rPr>
              <a:t>Μελετήθηκαν τα χαρακτηριστικά της κάθε Δημοτικής Κοινότητας (Δ.Κ.) και επιλέχθηκαν </a:t>
            </a:r>
            <a:r>
              <a:rPr lang="el-GR" sz="1600" dirty="0" smtClean="0">
                <a:latin typeface="+mn-lt"/>
                <a:ea typeface="Times New Roman"/>
                <a:cs typeface="Times New Roman"/>
              </a:rPr>
              <a:t>αντιπροσωπευτικές περιοχές για την αξιοπιστία των δειγμάτων. 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l-GR" sz="1600" b="1" dirty="0" smtClean="0">
                <a:latin typeface="+mn-lt"/>
                <a:ea typeface="Times New Roman"/>
                <a:cs typeface="Times New Roman"/>
              </a:rPr>
              <a:t>Περιοχές Δειγματοληψίας</a:t>
            </a:r>
            <a:r>
              <a:rPr lang="el-GR" sz="1600" dirty="0" smtClean="0">
                <a:latin typeface="+mn-lt"/>
                <a:ea typeface="Times New Roman"/>
                <a:cs typeface="Times New Roman"/>
              </a:rPr>
              <a:t>: Δ.Κ. Νάξου, Δ.Κ. Αγίου Αρσενίου, Δ.Κ. </a:t>
            </a:r>
            <a:r>
              <a:rPr lang="el-GR" sz="1600" dirty="0" err="1" smtClean="0">
                <a:latin typeface="+mn-lt"/>
                <a:ea typeface="Times New Roman"/>
                <a:cs typeface="Times New Roman"/>
              </a:rPr>
              <a:t>Φιλοτίου</a:t>
            </a:r>
            <a:r>
              <a:rPr lang="el-GR" sz="1600" dirty="0" smtClean="0">
                <a:latin typeface="+mn-lt"/>
                <a:ea typeface="Times New Roman"/>
                <a:cs typeface="Times New Roman"/>
              </a:rPr>
              <a:t>, Δ.Κ. Κουφονησίων </a:t>
            </a: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350100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Δημοτική Κοινότητα Νάξου </a:t>
            </a:r>
            <a:endParaRPr lang="el-GR" sz="14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4" y="350100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smtClean="0">
                <a:latin typeface="+mn-lt"/>
              </a:rPr>
              <a:t>Δημοτική Κοινότητα </a:t>
            </a:r>
            <a:r>
              <a:rPr lang="el-GR" sz="1400" b="1" dirty="0" err="1" smtClean="0">
                <a:latin typeface="+mn-lt"/>
              </a:rPr>
              <a:t>Κουφονησίων</a:t>
            </a:r>
            <a:endParaRPr lang="el-GR" sz="1400" b="1" dirty="0">
              <a:latin typeface="+mn-lt"/>
            </a:endParaRPr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52969"/>
              </p:ext>
            </p:extLst>
          </p:nvPr>
        </p:nvGraphicFramePr>
        <p:xfrm>
          <a:off x="4598308" y="3861048"/>
          <a:ext cx="4499992" cy="2156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16"/>
                <a:gridCol w="688405"/>
                <a:gridCol w="630679"/>
                <a:gridCol w="876692"/>
              </a:tblGrid>
              <a:tr h="30988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Κριτήριο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Χαμηλή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Μέση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Υψηλή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5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Πληθυσμιακή Πυκνότητα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Συγκέντρωση Καταστημάτων Εστίασης και Ψυχαγωγίας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5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Συγκέντρωση Τουριστικών Καταλυμάτων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5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Μέσο Υψόμετρο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0505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Ποσοστό Καλλιεργήσιμων Εκτάσεων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2265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Ποσοστό Βοσκοτόπων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Πίνακας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78339"/>
              </p:ext>
            </p:extLst>
          </p:nvPr>
        </p:nvGraphicFramePr>
        <p:xfrm>
          <a:off x="65666" y="3861048"/>
          <a:ext cx="4476575" cy="209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3592"/>
                <a:gridCol w="649253"/>
                <a:gridCol w="649253"/>
                <a:gridCol w="814477"/>
              </a:tblGrid>
              <a:tr h="4300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Κριτήριο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Χαμηλή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Μέση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Υψηλή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7297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Πληθυσμιακή Πυκνότητα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5367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Συγκέντρωση Καταστημάτων Εστίασης και Ψυχαγωγίας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7297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Συγκέντρωση Τουριστικών Καταλυμάτων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7297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Μέσο Υψόμετρο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7297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Ποσοστό Καλλιεργήσιμων Εκτάσεων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2091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Ποσοστό Βοσκοτόπων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  <a:sym typeface="Symbol" panose="05050102010706020507" pitchFamily="18" charset="2"/>
                        </a:rPr>
                        <a:t>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661248"/>
            <a:ext cx="9144000" cy="1196752"/>
          </a:xfrm>
        </p:spPr>
      </p:pic>
      <p:pic>
        <p:nvPicPr>
          <p:cNvPr id="4099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088" y="5187950"/>
            <a:ext cx="75612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Γ.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Κωνστάντζος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Τζ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Νοβάκοβιτς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T.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Μητρούλη</a:t>
            </a:r>
            <a:r>
              <a:rPr lang="el-GR" sz="1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Δ. Σιουτόπουλος, </a:t>
            </a:r>
            <a:r>
              <a:rPr lang="el-GR" sz="1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Α.Καράμπελας</a:t>
            </a:r>
            <a:endParaRPr lang="el-GR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684213" y="2792413"/>
            <a:ext cx="8135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Αποτελέσματα Ποιοτικού και Ποσοτικού Προσδιορισμού Βιοαποβλήτων και Γεωργικών Υπολειμμάτων στον Δ</a:t>
            </a:r>
            <a:r>
              <a:rPr lang="el-GR" altLang="el-GR" sz="2000" b="1" dirty="0" smtClean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ήμο </a:t>
            </a:r>
            <a:r>
              <a:rPr lang="el-GR" altLang="el-GR" sz="2000" b="1" dirty="0">
                <a:solidFill>
                  <a:srgbClr val="604A7B"/>
                </a:solidFill>
                <a:latin typeface="Calibri" pitchFamily="34" charset="0"/>
                <a:cs typeface="Times New Roman" pitchFamily="18" charset="0"/>
              </a:rPr>
              <a:t>Νάξου και Μικρών Κυκλάδων </a:t>
            </a:r>
            <a:endParaRPr lang="el-GR" altLang="el-GR" sz="2000" b="1" dirty="0">
              <a:solidFill>
                <a:srgbClr val="604A7B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54726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Επιλογή πιλοτικών σημείων δειγματοληψίας </a:t>
            </a: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l-GR" sz="1600" dirty="0" smtClean="0">
                <a:latin typeface="+mn-lt"/>
              </a:rPr>
              <a:t>Στις Κοινότητες εντοπίστηκαν  οι υφιστάμενοι κάδοι απορριμμάτων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l-GR" sz="1600" dirty="0" smtClean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l-GR" sz="1600" dirty="0" smtClean="0">
                <a:latin typeface="+mn-lt"/>
              </a:rPr>
              <a:t>Επιλέχθηκαν για κάθε Κοινότητα τα κατάλληλα σημεία δειγματοληψίας, ώστε το δείγμα να είναι αντιπροσωπευτικό του Δήμου.</a:t>
            </a:r>
          </a:p>
          <a:p>
            <a:pPr marL="457200" indent="-457200" algn="just">
              <a:buFont typeface="Arial" pitchFamily="34" charset="0"/>
              <a:buChar char="•"/>
            </a:pPr>
            <a:endParaRPr lang="el-GR" sz="1600" dirty="0" smtClean="0">
              <a:latin typeface="+mn-lt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l-GR" sz="1600" dirty="0" smtClean="0">
                <a:latin typeface="+mn-lt"/>
              </a:rPr>
              <a:t>Τα σημεία δειγματοληψίας περιλαμβάνουν κυρίως μεγάλους κάδους, χωρητικότητας 1.100 </a:t>
            </a:r>
            <a:r>
              <a:rPr lang="en-US" sz="1600" dirty="0" smtClean="0">
                <a:latin typeface="+mn-lt"/>
              </a:rPr>
              <a:t>L</a:t>
            </a:r>
            <a:r>
              <a:rPr lang="el-GR" sz="1600" dirty="0" smtClean="0">
                <a:latin typeface="+mn-lt"/>
              </a:rPr>
              <a:t>.</a:t>
            </a: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 smtClean="0">
              <a:latin typeface="+mn-lt"/>
              <a:ea typeface="Times New Roman"/>
              <a:cs typeface="Times New Roman"/>
            </a:endParaRPr>
          </a:p>
          <a:p>
            <a:pPr marL="457200" indent="-457200" algn="just"/>
            <a:endParaRPr lang="el-GR" sz="1600" dirty="0">
              <a:latin typeface="+mn-l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87" y="1798973"/>
            <a:ext cx="3534912" cy="2304727"/>
          </a:xfrm>
          <a:prstGeom prst="rect">
            <a:avLst/>
          </a:prstGeom>
        </p:spPr>
      </p:pic>
      <p:pic>
        <p:nvPicPr>
          <p:cNvPr id="10" name="Picture 15" descr="agiosarsenios.simeia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568" y="4365104"/>
            <a:ext cx="3976553" cy="232734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9" descr="hotelsσιμια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67536" y="4274511"/>
            <a:ext cx="4176464" cy="24482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515" y="1331013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l-GR" sz="1400" b="1" dirty="0" smtClean="0">
                <a:latin typeface="+mn-lt"/>
              </a:rPr>
              <a:t>Για κάθε σημείο δειγματοληψίας καταγράφηκε το είδος του κάδου, συντεταγμένες, χωρητικότητα, χαρακτηριστικά σημεία – κριτήρια επιλογής </a:t>
            </a:r>
            <a:endParaRPr lang="en-US" sz="1400" b="1" dirty="0" smtClean="0">
              <a:latin typeface="+mn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47888"/>
              </p:ext>
            </p:extLst>
          </p:nvPr>
        </p:nvGraphicFramePr>
        <p:xfrm>
          <a:off x="323529" y="1837333"/>
          <a:ext cx="8604954" cy="4991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810"/>
                <a:gridCol w="1523381"/>
                <a:gridCol w="1650761"/>
                <a:gridCol w="1397723"/>
                <a:gridCol w="3556279"/>
              </a:tblGrid>
              <a:tr h="35420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Σημεία Δειγματοληψίας Δ.Κ. Νάξου</a:t>
                      </a:r>
                      <a:endParaRPr lang="el-GR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507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/>
                      </a:r>
                      <a:br>
                        <a:rPr lang="el-GR" sz="1000" b="1" dirty="0">
                          <a:effectLst/>
                        </a:rPr>
                      </a:br>
                      <a:r>
                        <a:rPr lang="en-US" sz="1000" b="1" dirty="0">
                          <a:effectLst/>
                        </a:rPr>
                        <a:t>ID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>Είδος Αναμενόμενων Αποβλήτων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>Συντεταγμένες σημείου (</a:t>
                      </a:r>
                      <a:r>
                        <a:rPr lang="en-US" sz="1000" b="1" dirty="0">
                          <a:effectLst/>
                        </a:rPr>
                        <a:t>Longitude X</a:t>
                      </a:r>
                      <a:r>
                        <a:rPr lang="el-GR" sz="1000" b="1" dirty="0">
                          <a:effectLst/>
                        </a:rPr>
                        <a:t>, </a:t>
                      </a:r>
                      <a:r>
                        <a:rPr lang="en-US" sz="1000" b="1" dirty="0">
                          <a:effectLst/>
                        </a:rPr>
                        <a:t>Latitude</a:t>
                      </a:r>
                      <a:r>
                        <a:rPr lang="el-GR" sz="1000" b="1" dirty="0">
                          <a:effectLst/>
                        </a:rPr>
                        <a:t> Ψ) </a:t>
                      </a:r>
                      <a:r>
                        <a:rPr lang="en-US" sz="1000" b="1" dirty="0">
                          <a:effectLst/>
                        </a:rPr>
                        <a:t>WGS</a:t>
                      </a:r>
                      <a:r>
                        <a:rPr lang="el-GR" sz="1000" b="1" dirty="0">
                          <a:effectLst/>
                        </a:rPr>
                        <a:t>84/</a:t>
                      </a:r>
                      <a:r>
                        <a:rPr lang="en-US" sz="1000" b="1" dirty="0">
                          <a:effectLst/>
                        </a:rPr>
                        <a:t>UTM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>Χωρητικότητα</a:t>
                      </a:r>
                      <a:r>
                        <a:rPr lang="en-US" sz="1000" b="1" dirty="0">
                          <a:effectLst/>
                        </a:rPr>
                        <a:t> </a:t>
                      </a:r>
                      <a:r>
                        <a:rPr lang="en-US" sz="1000" b="1" dirty="0" smtClean="0">
                          <a:effectLst/>
                        </a:rPr>
                        <a:t>(L)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b="1" dirty="0">
                          <a:effectLst/>
                        </a:rPr>
                        <a:t>Χαρακτηριστικά Σημεία – Κριτήρια Επιλογής</a:t>
                      </a:r>
                      <a:endParaRPr lang="el-GR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77588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1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Πράσινος κάδος (σύμμεικτα)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Χ: 37.</a:t>
                      </a:r>
                      <a:r>
                        <a:rPr lang="en-US" sz="900" dirty="0">
                          <a:effectLst/>
                        </a:rPr>
                        <a:t>104464</a:t>
                      </a:r>
                      <a:endParaRPr lang="el-GR" sz="1100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Ψ: 25.</a:t>
                      </a:r>
                      <a:r>
                        <a:rPr lang="en-US" sz="900" dirty="0">
                          <a:effectLst/>
                        </a:rPr>
                        <a:t>375471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 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Κεντρικό Σημείο Χώρας Νάξου.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Έντονη τουριστική δραστηριότητα, κυρίως μεγάλος αριθμός χώρων εστίασης.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u="sng" dirty="0">
                          <a:effectLst/>
                        </a:rPr>
                        <a:t>Σημείο Ανακύκλωσης</a:t>
                      </a:r>
                      <a:r>
                        <a:rPr lang="el-GR" sz="900" dirty="0">
                          <a:effectLst/>
                        </a:rPr>
                        <a:t>, αναμένονται μικρές ποσότητες ανακυκλώσιμων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54759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2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Πράσινος κάδος (σύμμεικτα)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</a:t>
                      </a:r>
                      <a:r>
                        <a:rPr lang="en-US" sz="900">
                          <a:effectLst/>
                        </a:rPr>
                        <a:t>097813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</a:t>
                      </a:r>
                      <a:r>
                        <a:rPr lang="en-US" sz="900">
                          <a:effectLst/>
                        </a:rPr>
                        <a:t>377275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 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Έντονη τουριστική δραστηριότητα, μεγάλος αριθμός καταλυμάτων και λιγότερων χώρων εστίασης.</a:t>
                      </a:r>
                      <a:endParaRPr lang="el-GR" sz="1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Πλησίον οργανωμένης παραλιακής ζώνης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62070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3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Πράσινος κάδος (σύμμεικτα)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</a:t>
                      </a:r>
                      <a:r>
                        <a:rPr lang="en-US" sz="900">
                          <a:effectLst/>
                        </a:rPr>
                        <a:t>10</a:t>
                      </a:r>
                      <a:r>
                        <a:rPr lang="el-GR" sz="900">
                          <a:effectLst/>
                        </a:rPr>
                        <a:t>8916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25.3</a:t>
                      </a:r>
                      <a:r>
                        <a:rPr lang="en-US" sz="900">
                          <a:effectLst/>
                        </a:rPr>
                        <a:t>8</a:t>
                      </a:r>
                      <a:r>
                        <a:rPr lang="el-GR" sz="900">
                          <a:effectLst/>
                        </a:rPr>
                        <a:t>1769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 </a:t>
                      </a:r>
                      <a:r>
                        <a:rPr lang="en-US" sz="900">
                          <a:effectLst/>
                        </a:rPr>
                        <a:t>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Κυρίως οικίες μόνιμων κατοίκων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Λίγα τουριστικά καταλύματα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Απέναντι από τοπικό </a:t>
                      </a:r>
                      <a:r>
                        <a:rPr lang="en-US" sz="900" dirty="0">
                          <a:effectLst/>
                        </a:rPr>
                        <a:t>market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Πλησίον κρεοπωλείων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81175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4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Πράσινος κάδος (σύμμεικτα)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37.107563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25.375009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 </a:t>
                      </a:r>
                      <a:r>
                        <a:rPr lang="en-US" sz="900">
                          <a:effectLst/>
                        </a:rPr>
                        <a:t>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Κεντρικό Σημείο Χώρας Νάξου.</a:t>
                      </a:r>
                      <a:endParaRPr lang="el-GR" sz="1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Έντονη τουριστική δραστηριότητα (μεγάλος αριθμός καταλυμάτων και χώρων εστίασης).</a:t>
                      </a:r>
                      <a:endParaRPr lang="el-GR" sz="1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u="sng">
                          <a:effectLst/>
                        </a:rPr>
                        <a:t>Σημείο Ανακύκλωσης</a:t>
                      </a:r>
                      <a:r>
                        <a:rPr lang="el-GR" sz="900">
                          <a:effectLst/>
                        </a:rPr>
                        <a:t>, αναμένονται μικρές ποσότητες ανακυκλώσιμων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701638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5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Πράσινος κάδος (σύμμεικτα)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</a:t>
                      </a:r>
                      <a:r>
                        <a:rPr lang="en-US" sz="900">
                          <a:effectLst/>
                        </a:rPr>
                        <a:t>.101393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</a:t>
                      </a:r>
                      <a:r>
                        <a:rPr lang="en-US" sz="900">
                          <a:effectLst/>
                        </a:rPr>
                        <a:t>.380598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 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Κυρίως αστικό κέντρο</a:t>
                      </a:r>
                      <a:endParaRPr lang="el-GR" sz="1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Λίγα Καταλύματα</a:t>
                      </a:r>
                      <a:endParaRPr lang="el-GR" sz="1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u="sng">
                          <a:effectLst/>
                        </a:rPr>
                        <a:t>Σημείο Ανακύκλωσης</a:t>
                      </a:r>
                      <a:r>
                        <a:rPr lang="el-GR" sz="900">
                          <a:effectLst/>
                        </a:rPr>
                        <a:t>, αναμένονται μικρές ποσότητες ανακυκλώσιμων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  <a:tr h="62070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6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b="1" dirty="0">
                          <a:effectLst/>
                        </a:rPr>
                        <a:t>Πράσινος κάδος (σύμμεικτα)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</a:t>
                      </a:r>
                      <a:r>
                        <a:rPr lang="en-US" sz="900">
                          <a:effectLst/>
                        </a:rPr>
                        <a:t>.</a:t>
                      </a:r>
                      <a:r>
                        <a:rPr lang="el-GR" sz="900">
                          <a:effectLst/>
                        </a:rPr>
                        <a:t>100456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</a:t>
                      </a:r>
                      <a:r>
                        <a:rPr lang="en-US" sz="900">
                          <a:effectLst/>
                        </a:rPr>
                        <a:t>.</a:t>
                      </a:r>
                      <a:r>
                        <a:rPr lang="el-GR" sz="900">
                          <a:effectLst/>
                        </a:rPr>
                        <a:t>372985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2 </a:t>
                      </a:r>
                      <a:r>
                        <a:rPr lang="en-US" sz="900" dirty="0">
                          <a:effectLst/>
                        </a:rPr>
                        <a:t>* 1100 L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Έντονη τουριστική δραστηριότητα, μεγάλος αριθμός καταλυμάτων και χώρων εστίασης.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Πλησίον οργανωμένης παραλίας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Κοντά σε υπηρεσίες (ΕΛΤΑ, Δημαρχείο)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60" marR="66060" marT="0" marB="0" anchor="ctr"/>
                </a:tc>
              </a:tr>
            </a:tbl>
          </a:graphicData>
        </a:graphic>
      </p:graphicFrame>
      <p:pic>
        <p:nvPicPr>
          <p:cNvPr id="9" name="Picture 45" descr="simeio_deigma_naxou.jpg"/>
          <p:cNvPicPr/>
          <p:nvPr/>
        </p:nvPicPr>
        <p:blipFill rotWithShape="1">
          <a:blip r:embed="rId4" cstate="print"/>
          <a:srcRect t="1972" r="29401" b="1408"/>
          <a:stretch/>
        </p:blipFill>
        <p:spPr>
          <a:xfrm>
            <a:off x="827584" y="2759762"/>
            <a:ext cx="4536504" cy="39095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97482"/>
              </p:ext>
            </p:extLst>
          </p:nvPr>
        </p:nvGraphicFramePr>
        <p:xfrm>
          <a:off x="395536" y="1540241"/>
          <a:ext cx="8229600" cy="1174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5823"/>
                <a:gridCol w="1431950"/>
                <a:gridCol w="1387511"/>
                <a:gridCol w="1254191"/>
                <a:gridCol w="3560125"/>
              </a:tblGrid>
              <a:tr h="640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/>
                      </a:r>
                      <a:br>
                        <a:rPr lang="el-GR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ID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Είδος Αναμενόμενων Αποβλήτων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Συντεταγμένες σημείου (</a:t>
                      </a:r>
                      <a:r>
                        <a:rPr lang="en-US" sz="900">
                          <a:effectLst/>
                        </a:rPr>
                        <a:t>Longitude X</a:t>
                      </a:r>
                      <a:r>
                        <a:rPr lang="el-GR" sz="900">
                          <a:effectLst/>
                        </a:rPr>
                        <a:t>, </a:t>
                      </a:r>
                      <a:r>
                        <a:rPr lang="en-US" sz="900">
                          <a:effectLst/>
                        </a:rPr>
                        <a:t>Latitude</a:t>
                      </a:r>
                      <a:r>
                        <a:rPr lang="el-GR" sz="900">
                          <a:effectLst/>
                        </a:rPr>
                        <a:t> Ψ) </a:t>
                      </a:r>
                      <a:r>
                        <a:rPr lang="en-US" sz="900">
                          <a:effectLst/>
                        </a:rPr>
                        <a:t>WGS</a:t>
                      </a:r>
                      <a:r>
                        <a:rPr lang="el-GR" sz="900">
                          <a:effectLst/>
                        </a:rPr>
                        <a:t>84/</a:t>
                      </a:r>
                      <a:r>
                        <a:rPr lang="en-US" sz="900">
                          <a:effectLst/>
                        </a:rPr>
                        <a:t>UTM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Χωρητικότητα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smtClean="0">
                          <a:effectLst/>
                        </a:rPr>
                        <a:t>(L)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Χαρακτηριστικά Σημεία – Κριτήρια Επιλογής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7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Χ: 37.069569</a:t>
                      </a:r>
                      <a:endParaRPr lang="el-GR" sz="1100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Ψ: 25.354511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 </a:t>
                      </a:r>
                      <a:r>
                        <a:rPr lang="en-US" sz="900">
                          <a:effectLst/>
                        </a:rPr>
                        <a:t>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Έντονη Τουριστική Δραστηριότητα κατά τους θερινούς μήνες.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Σε ακτίνα 100 </a:t>
                      </a:r>
                      <a:r>
                        <a:rPr lang="en-US" sz="900" dirty="0">
                          <a:effectLst/>
                        </a:rPr>
                        <a:t>m</a:t>
                      </a:r>
                      <a:r>
                        <a:rPr lang="el-GR" sz="900" dirty="0">
                          <a:effectLst/>
                        </a:rPr>
                        <a:t> εντοπίζονται 9 χώροι εστίασης, 12 τουριστικά καταλύματα, οργανωμένη παραλιακή ζώνη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560025" y="4359263"/>
            <a:ext cx="3597909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Σημείο </a:t>
            </a:r>
            <a:r>
              <a:rPr lang="el-GR" b="1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Δειγματοληψίας: </a:t>
            </a: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Αγία Άννα</a:t>
            </a:r>
            <a:endParaRPr lang="el-GR" b="1" dirty="0">
              <a:solidFill>
                <a:srgbClr val="1F497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7" descr="simeio_deigma_AGIA_ANN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938" y="2986184"/>
            <a:ext cx="5520055" cy="35890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76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566926"/>
              </p:ext>
            </p:extLst>
          </p:nvPr>
        </p:nvGraphicFramePr>
        <p:xfrm>
          <a:off x="323528" y="1700808"/>
          <a:ext cx="8229601" cy="14987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130"/>
                <a:gridCol w="1489558"/>
                <a:gridCol w="1611356"/>
                <a:gridCol w="1403970"/>
                <a:gridCol w="3232587"/>
              </a:tblGrid>
              <a:tr h="619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/>
                      </a:r>
                      <a:br>
                        <a:rPr lang="el-GR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ID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Είδος Αναμενόμενων Αποβλήτων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Συντεταγμένες σημείου (</a:t>
                      </a:r>
                      <a:r>
                        <a:rPr lang="en-US" sz="900">
                          <a:effectLst/>
                        </a:rPr>
                        <a:t>Longitude X</a:t>
                      </a:r>
                      <a:r>
                        <a:rPr lang="el-GR" sz="900">
                          <a:effectLst/>
                        </a:rPr>
                        <a:t>, </a:t>
                      </a:r>
                      <a:r>
                        <a:rPr lang="en-US" sz="900">
                          <a:effectLst/>
                        </a:rPr>
                        <a:t>Latitude</a:t>
                      </a:r>
                      <a:r>
                        <a:rPr lang="el-GR" sz="900">
                          <a:effectLst/>
                        </a:rPr>
                        <a:t> Ψ) </a:t>
                      </a:r>
                      <a:r>
                        <a:rPr lang="en-US" sz="900">
                          <a:effectLst/>
                        </a:rPr>
                        <a:t>WGS</a:t>
                      </a:r>
                      <a:r>
                        <a:rPr lang="el-GR" sz="900">
                          <a:effectLst/>
                        </a:rPr>
                        <a:t>84/</a:t>
                      </a:r>
                      <a:r>
                        <a:rPr lang="en-US" sz="900">
                          <a:effectLst/>
                        </a:rPr>
                        <a:t>UTM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Χωρητικότητα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smtClean="0">
                          <a:effectLst/>
                        </a:rPr>
                        <a:t>(L)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Χαρακτηριστικά Σημεία – Κριτήρια Επιλογής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320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8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37.073205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</a:t>
                      </a:r>
                      <a:r>
                        <a:rPr lang="en-US" sz="900">
                          <a:effectLst/>
                        </a:rPr>
                        <a:t>3</a:t>
                      </a:r>
                      <a:r>
                        <a:rPr lang="el-GR" sz="900">
                          <a:effectLst/>
                        </a:rPr>
                        <a:t>52292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 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Έντονη Τουριστική Δραστηριότητα κατά τους θερινούς μήνες. </a:t>
                      </a:r>
                      <a:endParaRPr lang="el-GR" sz="1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Πλησίον οργανωμένης παραλίας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4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9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37.0</a:t>
                      </a:r>
                      <a:r>
                        <a:rPr lang="en-US" sz="900">
                          <a:effectLst/>
                        </a:rPr>
                        <a:t>81977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</a:t>
                      </a:r>
                      <a:r>
                        <a:rPr lang="en-US" sz="900">
                          <a:effectLst/>
                        </a:rPr>
                        <a:t>3</a:t>
                      </a:r>
                      <a:r>
                        <a:rPr lang="el-GR" sz="900">
                          <a:effectLst/>
                        </a:rPr>
                        <a:t>4</a:t>
                      </a:r>
                      <a:r>
                        <a:rPr lang="en-US" sz="900">
                          <a:effectLst/>
                        </a:rPr>
                        <a:t>6218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 * 1100 lt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Μεγάλες Τουριστικές Μονάδες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531543" y="4392307"/>
            <a:ext cx="3604816" cy="1159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Σημεία Δειγματοληψίας Δ.Κ. Αγίου </a:t>
            </a:r>
            <a:r>
              <a:rPr lang="el-GR" b="1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Αρσενίου </a:t>
            </a:r>
            <a:endParaRPr lang="en-US" b="1" dirty="0" smtClean="0">
              <a:solidFill>
                <a:srgbClr val="1F497D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endParaRPr lang="en-US" b="1" dirty="0" smtClean="0">
              <a:solidFill>
                <a:srgbClr val="1F497D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Οικισμοί</a:t>
            </a: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Άγιος Προκόπιος και </a:t>
            </a:r>
            <a:r>
              <a:rPr lang="el-GR" b="1" dirty="0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Στελίδα</a:t>
            </a:r>
            <a:endParaRPr lang="el-GR" b="1" dirty="0">
              <a:solidFill>
                <a:srgbClr val="1F497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5" descr="ΑΓΙΟΣ_ΠΡΟΚΟΠΙΟΣ&amp;ΣΤΕΛΙΔΑ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4966335" cy="33235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2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000707"/>
              </p:ext>
            </p:extLst>
          </p:nvPr>
        </p:nvGraphicFramePr>
        <p:xfrm>
          <a:off x="457199" y="1772816"/>
          <a:ext cx="8229600" cy="1363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6187"/>
                <a:gridCol w="1499733"/>
                <a:gridCol w="1759840"/>
                <a:gridCol w="1384496"/>
                <a:gridCol w="3009344"/>
              </a:tblGrid>
              <a:tr h="550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/>
                      </a:r>
                      <a:br>
                        <a:rPr lang="el-GR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ID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Είδος Αναμενόμενων Αποβλήτων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Συντεταγμένες σημείου (</a:t>
                      </a:r>
                      <a:r>
                        <a:rPr lang="en-US" sz="900">
                          <a:effectLst/>
                        </a:rPr>
                        <a:t>Longitude X</a:t>
                      </a:r>
                      <a:r>
                        <a:rPr lang="el-GR" sz="900">
                          <a:effectLst/>
                        </a:rPr>
                        <a:t>, </a:t>
                      </a:r>
                      <a:r>
                        <a:rPr lang="en-US" sz="900">
                          <a:effectLst/>
                        </a:rPr>
                        <a:t>Latitude</a:t>
                      </a:r>
                      <a:r>
                        <a:rPr lang="el-GR" sz="900">
                          <a:effectLst/>
                        </a:rPr>
                        <a:t> Ψ) </a:t>
                      </a:r>
                      <a:r>
                        <a:rPr lang="en-US" sz="900">
                          <a:effectLst/>
                        </a:rPr>
                        <a:t>WGS</a:t>
                      </a:r>
                      <a:r>
                        <a:rPr lang="el-GR" sz="900">
                          <a:effectLst/>
                        </a:rPr>
                        <a:t>84/</a:t>
                      </a:r>
                      <a:r>
                        <a:rPr lang="en-US" sz="900">
                          <a:effectLst/>
                        </a:rPr>
                        <a:t>UTM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Χωρητικότητα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smtClean="0">
                          <a:effectLst/>
                        </a:rPr>
                        <a:t>(L)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Χαρακτηριστικά Σημεία – Κριτήρια Επιλογής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766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37.062807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25.370571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6 </a:t>
                      </a:r>
                      <a:r>
                        <a:rPr lang="en-US" sz="900">
                          <a:effectLst/>
                        </a:rPr>
                        <a:t>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>
                          <a:effectLst/>
                        </a:rPr>
                        <a:t>Μεγάλη πληθυσμιακή πυκνότητα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37.063774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25.395677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 </a:t>
                      </a:r>
                      <a:r>
                        <a:rPr lang="en-US" sz="900">
                          <a:effectLst/>
                        </a:rPr>
                        <a:t>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Μεγάλη πληθυσμιακή πυκνότητα 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40152" y="3760724"/>
            <a:ext cx="2971321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Σημεία Δειγματοληψίας Δ.Κ. Αγίου Αρσενίου, </a:t>
            </a:r>
            <a:endParaRPr lang="en-US" b="1" dirty="0" smtClean="0">
              <a:solidFill>
                <a:srgbClr val="1F497D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Άγιος </a:t>
            </a: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Αρσένιος</a:t>
            </a:r>
            <a:endParaRPr lang="el-GR" b="1" dirty="0">
              <a:solidFill>
                <a:srgbClr val="1F497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9" descr="simeio_deigma_agios_arsenios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3528" y="3379617"/>
            <a:ext cx="5362677" cy="34586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92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733144"/>
              </p:ext>
            </p:extLst>
          </p:nvPr>
        </p:nvGraphicFramePr>
        <p:xfrm>
          <a:off x="323528" y="1556792"/>
          <a:ext cx="8229599" cy="110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982"/>
                <a:gridCol w="1555394"/>
                <a:gridCol w="1555394"/>
                <a:gridCol w="1316736"/>
                <a:gridCol w="3351093"/>
              </a:tblGrid>
              <a:tr h="461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/>
                      </a:r>
                      <a:br>
                        <a:rPr lang="el-GR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ID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Είδος Αναμενόμενων Αποβλήτων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Συντεταγμένες σημείου (</a:t>
                      </a:r>
                      <a:r>
                        <a:rPr lang="en-US" sz="900">
                          <a:effectLst/>
                        </a:rPr>
                        <a:t>Longitude X</a:t>
                      </a:r>
                      <a:r>
                        <a:rPr lang="el-GR" sz="900">
                          <a:effectLst/>
                        </a:rPr>
                        <a:t>, </a:t>
                      </a:r>
                      <a:r>
                        <a:rPr lang="en-US" sz="900">
                          <a:effectLst/>
                        </a:rPr>
                        <a:t>Latitude</a:t>
                      </a:r>
                      <a:r>
                        <a:rPr lang="el-GR" sz="900">
                          <a:effectLst/>
                        </a:rPr>
                        <a:t> Ψ) </a:t>
                      </a:r>
                      <a:r>
                        <a:rPr lang="en-US" sz="900">
                          <a:effectLst/>
                        </a:rPr>
                        <a:t>WGS</a:t>
                      </a:r>
                      <a:r>
                        <a:rPr lang="el-GR" sz="900">
                          <a:effectLst/>
                        </a:rPr>
                        <a:t>84/</a:t>
                      </a:r>
                      <a:r>
                        <a:rPr lang="en-US" sz="900">
                          <a:effectLst/>
                        </a:rPr>
                        <a:t>UTM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Χωρητικότητα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smtClean="0">
                          <a:effectLst/>
                        </a:rPr>
                        <a:t>(L)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Χαρακτηριστικά Σημεία – Κριτήρια Επιλογής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37.051712</a:t>
                      </a:r>
                      <a:endParaRPr lang="el-GR" sz="11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25.498319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 </a:t>
                      </a:r>
                      <a:r>
                        <a:rPr lang="en-US" sz="900">
                          <a:effectLst/>
                        </a:rPr>
                        <a:t>* 1100 L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Κεντρικό Σημείο Οικισμού 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Πλησίον Εστιατορίων 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Μέση Πληθυσμιακή Πυκνότητα </a:t>
                      </a:r>
                      <a:endParaRPr lang="el-G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Μέσο Υψόμετρο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932040" y="2876526"/>
            <a:ext cx="3918509" cy="2878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Σημείο Δειγματοληψίας Δ.Κ. </a:t>
            </a:r>
            <a:r>
              <a:rPr lang="el-GR" b="1" dirty="0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Φιλοτίου</a:t>
            </a:r>
            <a:endParaRPr lang="el-GR" b="1" dirty="0">
              <a:solidFill>
                <a:srgbClr val="1F497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2" descr="simeio_deigma_filotio.jpg"/>
          <p:cNvPicPr/>
          <p:nvPr/>
        </p:nvPicPr>
        <p:blipFill>
          <a:blip r:embed="rId4" cstate="print"/>
          <a:srcRect l="3268" t="6481" r="-189" b="8025"/>
          <a:stretch>
            <a:fillRect/>
          </a:stretch>
        </p:blipFill>
        <p:spPr>
          <a:xfrm>
            <a:off x="467544" y="3221373"/>
            <a:ext cx="5562600" cy="34632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06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687645"/>
              </p:ext>
            </p:extLst>
          </p:nvPr>
        </p:nvGraphicFramePr>
        <p:xfrm>
          <a:off x="323528" y="1739007"/>
          <a:ext cx="8229600" cy="1104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7580"/>
                <a:gridCol w="1579565"/>
                <a:gridCol w="1302278"/>
                <a:gridCol w="1143050"/>
                <a:gridCol w="3627127"/>
              </a:tblGrid>
              <a:tr h="4511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/>
                      </a:r>
                      <a:br>
                        <a:rPr lang="el-GR" sz="900" dirty="0">
                          <a:effectLst/>
                        </a:rPr>
                      </a:br>
                      <a:r>
                        <a:rPr lang="en-US" sz="900" dirty="0">
                          <a:effectLst/>
                        </a:rPr>
                        <a:t>ID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Είδος Αναμενόμενων Αποβλήτων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Συντεταγμένες σημείου (</a:t>
                      </a:r>
                      <a:r>
                        <a:rPr lang="en-US" sz="900">
                          <a:effectLst/>
                        </a:rPr>
                        <a:t>Longitude X</a:t>
                      </a:r>
                      <a:r>
                        <a:rPr lang="el-GR" sz="900">
                          <a:effectLst/>
                        </a:rPr>
                        <a:t>, </a:t>
                      </a:r>
                      <a:r>
                        <a:rPr lang="en-US" sz="900">
                          <a:effectLst/>
                        </a:rPr>
                        <a:t>Latitude</a:t>
                      </a:r>
                      <a:r>
                        <a:rPr lang="el-GR" sz="900">
                          <a:effectLst/>
                        </a:rPr>
                        <a:t> Ψ) </a:t>
                      </a:r>
                      <a:r>
                        <a:rPr lang="en-US" sz="900">
                          <a:effectLst/>
                        </a:rPr>
                        <a:t>WGS</a:t>
                      </a:r>
                      <a:r>
                        <a:rPr lang="el-GR" sz="900">
                          <a:effectLst/>
                        </a:rPr>
                        <a:t>84/</a:t>
                      </a:r>
                      <a:r>
                        <a:rPr lang="en-US" sz="900">
                          <a:effectLst/>
                        </a:rPr>
                        <a:t>UTM 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Χωρητικότητα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smtClean="0">
                          <a:effectLst/>
                        </a:rPr>
                        <a:t>(L)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Χαρακτηριστικά Σημεία – Κριτήρια Επιλογής 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</a:tr>
              <a:tr h="60155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13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Πράσινος κάδος (σύμμεικτα)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Χ: 37.054169</a:t>
                      </a:r>
                      <a:endParaRPr lang="el-GR" sz="100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Ψ: 25.497236</a:t>
                      </a:r>
                      <a:endParaRPr lang="el-GR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5 </a:t>
                      </a:r>
                      <a:r>
                        <a:rPr lang="en-US" sz="900" dirty="0">
                          <a:effectLst/>
                        </a:rPr>
                        <a:t>* 1</a:t>
                      </a:r>
                      <a:r>
                        <a:rPr lang="el-GR" sz="900" dirty="0">
                          <a:effectLst/>
                        </a:rPr>
                        <a:t>2</a:t>
                      </a:r>
                      <a:r>
                        <a:rPr lang="en-US" sz="900" dirty="0">
                          <a:effectLst/>
                        </a:rPr>
                        <a:t>00 </a:t>
                      </a:r>
                      <a:r>
                        <a:rPr lang="en-US" sz="900" dirty="0" smtClean="0">
                          <a:effectLst/>
                        </a:rPr>
                        <a:t>L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Έντονη τουριστική δραστηριότητα κατά τους θερινούς  μήνες</a:t>
                      </a:r>
                      <a:endParaRPr lang="el-GR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Σημαντικός αριθμός καταλυμάτων και χώρων εστίασης </a:t>
                      </a:r>
                      <a:endParaRPr lang="el-GR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Πλησίον </a:t>
                      </a:r>
                      <a:r>
                        <a:rPr lang="en-US" sz="900" dirty="0">
                          <a:effectLst/>
                        </a:rPr>
                        <a:t>super market</a:t>
                      </a:r>
                      <a:endParaRPr lang="el-GR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l-GR" sz="900" dirty="0">
                          <a:effectLst/>
                        </a:rPr>
                        <a:t>Μικρή Πληθυσμιακή πυκνότητα</a:t>
                      </a:r>
                      <a:endParaRPr lang="el-G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6" marR="65386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40152" y="3861048"/>
            <a:ext cx="3081376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  <a:tabLst>
                <a:tab pos="3058160" algn="l"/>
              </a:tabLst>
            </a:pPr>
            <a:r>
              <a:rPr lang="el-GR" b="1" dirty="0" smtClean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Σημείο </a:t>
            </a: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Δειγματοληψίας Δ.Κ. </a:t>
            </a:r>
            <a:r>
              <a:rPr lang="el-GR" b="1" dirty="0" err="1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Κουφονησίων</a:t>
            </a:r>
            <a:r>
              <a:rPr lang="el-GR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b="1" dirty="0">
              <a:solidFill>
                <a:srgbClr val="1F497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43 - Εικόνα" descr="simeia.koufonisi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56" y="3097839"/>
            <a:ext cx="5665470" cy="37039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07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5760640" cy="4962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Μεθοδολογία Δειγματοληψίας </a:t>
            </a:r>
          </a:p>
          <a:p>
            <a:pPr marL="457200" indent="-457200"/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Συλλογή τυχαίας σακούλας 45 λίτρων από κάθε κάδο.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Σήμανση της σακούλας με τοποθεσία και χρόνο συλλογής.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Μεταφορά των δειγμάτων σε κατάλληλη περιοχή για την ανάλυσή τους.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Επιλογή επίπεδης </a:t>
            </a:r>
            <a:r>
              <a:rPr lang="el-GR" sz="17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στεγανής </a:t>
            </a:r>
            <a:r>
              <a:rPr lang="el-GR" sz="1700" dirty="0" smtClean="0">
                <a:latin typeface="+mn-lt"/>
                <a:ea typeface="Calibri"/>
                <a:cs typeface="Times New Roman"/>
              </a:rPr>
              <a:t>επιφάνειας</a:t>
            </a:r>
            <a:r>
              <a:rPr lang="en-US" sz="1700" dirty="0" smtClean="0">
                <a:latin typeface="+mn-lt"/>
                <a:ea typeface="Calibri"/>
                <a:cs typeface="Times New Roman"/>
              </a:rPr>
              <a:t> </a:t>
            </a:r>
            <a:r>
              <a:rPr lang="el-GR" sz="1700" dirty="0" smtClean="0">
                <a:latin typeface="+mn-lt"/>
                <a:ea typeface="Calibri"/>
                <a:cs typeface="Times New Roman"/>
              </a:rPr>
              <a:t>πριν την εναπόθεση του φορτίου.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Τοποθέτηση του ζυγού σε μια καθαρή, επίπεδη επιφάνεια και ρύθμισή του.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Διαχωρισμός των βιοαποβλήτων από τα λοιπά απόβλητα (ανακυκλώσιμα κ.λπ.).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Ζύγιση των αποβλήτων ανά κατηγορία.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Καταγραφή των αποτελεσμάτων.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1700" dirty="0" smtClean="0">
                <a:latin typeface="+mn-lt"/>
                <a:ea typeface="Calibri"/>
                <a:cs typeface="Times New Roman"/>
              </a:rPr>
              <a:t>Καθαρισμός της θέσης από όλα τα απόβλητα.</a:t>
            </a:r>
          </a:p>
          <a:p>
            <a:pPr marL="457200" indent="-457200">
              <a:buFont typeface="+mj-lt"/>
              <a:buAutoNum type="arabicPeriod"/>
            </a:pPr>
            <a:endParaRPr lang="el-GR" dirty="0" smtClean="0">
              <a:latin typeface="+mn-lt"/>
            </a:endParaRPr>
          </a:p>
        </p:txBody>
      </p:sp>
      <p:pic>
        <p:nvPicPr>
          <p:cNvPr id="10" name="Εικόνα 2" descr="C:\= SERVER\OneDrive\05. Ερευνητικά Έργα\ΒΙΟΜΑ (2018 - 2020)\01. Υλικο\Φωτογραφίες\Samples\BIOWASTE SAMPLING (13).JPG"/>
          <p:cNvPicPr/>
          <p:nvPr/>
        </p:nvPicPr>
        <p:blipFill>
          <a:blip r:embed="rId4" cstate="print"/>
          <a:srcRect l="4139"/>
          <a:stretch>
            <a:fillRect/>
          </a:stretch>
        </p:blipFill>
        <p:spPr bwMode="auto">
          <a:xfrm>
            <a:off x="6084168" y="1484784"/>
            <a:ext cx="275680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Εικόνα 3" descr="C:\= SERVER\OneDrive\05. Ερευνητικά Έργα\ΒΙΟΜΑ (2018 - 2020)\01. Υλικο\Φωτογραφίες\Samples\BIOWASTE SAMPLING (14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789040"/>
            <a:ext cx="2880320" cy="283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466794"/>
              </p:ext>
            </p:extLst>
          </p:nvPr>
        </p:nvGraphicFramePr>
        <p:xfrm>
          <a:off x="251520" y="1772816"/>
          <a:ext cx="8712968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06"/>
                <a:gridCol w="1374210"/>
                <a:gridCol w="2664296"/>
                <a:gridCol w="1296144"/>
                <a:gridCol w="1512168"/>
                <a:gridCol w="1296144"/>
              </a:tblGrid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l-GR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ID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Είδος Αναμενόμενων Αποβλήτων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Χαρακτηριστικά Σημείου</a:t>
                      </a:r>
                      <a:endParaRPr lang="el-GR" sz="1050" b="1" kern="1200" dirty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Συνολικό βάρος σακούλας  (</a:t>
                      </a:r>
                      <a:r>
                        <a:rPr lang="el-GR" sz="1050" b="1" kern="1200" dirty="0" err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kg</a:t>
                      </a:r>
                      <a:r>
                        <a:rPr lang="el-GR" sz="105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Συνολικό βάρος βιοαποβλήτων (kg)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Ποσοστό βιοαποβλήτων (%)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Κεντρικό Σημείο, Σημείο Ανακύκλωσης,</a:t>
                      </a:r>
                      <a:r>
                        <a:rPr lang="el-GR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Τουριστική </a:t>
                      </a:r>
                      <a:r>
                        <a:rPr lang="el-GR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Δραστηριότητα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3,0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40%</a:t>
                      </a: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Πλησίον οργανωμένης παραλίας,</a:t>
                      </a:r>
                      <a:r>
                        <a:rPr lang="el-GR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Μεγάλος αριθμός καταλυμάτων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1,8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28%</a:t>
                      </a: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l-G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Κυρίως μόνιμες κατοικίες, Απέναντι από τοπικό </a:t>
                      </a:r>
                      <a:r>
                        <a:rPr kumimoji="0" 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market &amp; </a:t>
                      </a:r>
                      <a:r>
                        <a:rPr kumimoji="0" lang="el-G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κρεοπωλεία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6,6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1,7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26%</a:t>
                      </a: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Κεντρικό Σημείο ,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Σημείο Ανακύκλωσης,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Τουριστική 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Δραστηριότητα</a:t>
                      </a:r>
                      <a:endParaRPr lang="el-GR" sz="105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2,5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38%</a:t>
                      </a: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Αστικό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κέντρο, </a:t>
                      </a: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Σημείο Ανακύκλωσης,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Λίγα καταλύματα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endParaRPr lang="el-GR" sz="105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2,8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37%</a:t>
                      </a:r>
                    </a:p>
                  </a:txBody>
                  <a:tcPr marL="68580" marR="68580" marT="0" marB="0" anchor="ctr"/>
                </a:tc>
              </a:tr>
              <a:tr h="60306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Πλησίον οργανωμένης παραλίας,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Μεγάλος αριθμός καταλυμάτων,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l-GR" sz="1050" dirty="0" smtClean="0">
                          <a:latin typeface="+mn-lt"/>
                          <a:ea typeface="Times New Roman"/>
                          <a:cs typeface="Times New Roman"/>
                        </a:rPr>
                        <a:t>Κοντά σε υπηρεσίες</a:t>
                      </a:r>
                      <a:r>
                        <a:rPr lang="el-GR" sz="105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(ΕΛΤΑ, Δημαρχείο)</a:t>
                      </a:r>
                      <a:endParaRPr lang="el-GR" sz="105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7,0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29%</a:t>
                      </a: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Έντονη</a:t>
                      </a:r>
                      <a:r>
                        <a:rPr lang="el-GR" sz="105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τουριστική δραστηριότητα τους θερινούς μήνες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6,5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2,2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34%</a:t>
                      </a:r>
                    </a:p>
                  </a:txBody>
                  <a:tcPr marL="68580" marR="68580" marT="0" marB="0" anchor="ctr"/>
                </a:tc>
              </a:tr>
              <a:tr h="40204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Έντονη τουριστική δραστηριότητα τους θερινούς μήνες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7,6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2,0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26%</a:t>
                      </a:r>
                    </a:p>
                  </a:txBody>
                  <a:tcPr marL="68580" marR="68580" marT="0" marB="0" anchor="ctr"/>
                </a:tc>
              </a:tr>
              <a:tr h="2010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Μεγάλες τουριστικές μονάδες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7,7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1,9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25%</a:t>
                      </a:r>
                    </a:p>
                  </a:txBody>
                  <a:tcPr marL="68580" marR="68580" marT="0" marB="0" anchor="ctr"/>
                </a:tc>
              </a:tr>
              <a:tr h="2010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Μεγάλη πληθυσμιακή πυκνότητα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7,2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>
                          <a:latin typeface="Calibri"/>
                          <a:ea typeface="Times New Roman"/>
                          <a:cs typeface="Times New Roman"/>
                        </a:rPr>
                        <a:t>2,2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31%</a:t>
                      </a:r>
                    </a:p>
                  </a:txBody>
                  <a:tcPr marL="68580" marR="68580" marT="0" marB="0" anchor="ctr"/>
                </a:tc>
              </a:tr>
              <a:tr h="2010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Μεγάλη πληθυσμιακή πυκνότητα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2,8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37%</a:t>
                      </a:r>
                    </a:p>
                  </a:txBody>
                  <a:tcPr marL="68580" marR="68580" marT="0" marB="0" anchor="ctr"/>
                </a:tc>
              </a:tr>
              <a:tr h="2010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el-GR" sz="105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Κεντρικό σημείο οικισμού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7,5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2,1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28%</a:t>
                      </a:r>
                    </a:p>
                  </a:txBody>
                  <a:tcPr marL="68580" marR="68580" marT="0" marB="0" anchor="ctr"/>
                </a:tc>
              </a:tr>
              <a:tr h="20102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b="1" dirty="0">
                          <a:latin typeface="Calibri"/>
                          <a:ea typeface="Times New Roman"/>
                          <a:cs typeface="Times New Roman"/>
                        </a:rPr>
                        <a:t>Πράσινος </a:t>
                      </a:r>
                      <a:r>
                        <a:rPr lang="el-GR" sz="1050" b="1" dirty="0" smtClean="0">
                          <a:latin typeface="Calibri"/>
                          <a:ea typeface="Times New Roman"/>
                          <a:cs typeface="Times New Roman"/>
                        </a:rPr>
                        <a:t>κάδος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 dirty="0" smtClean="0">
                          <a:latin typeface="Calibri"/>
                          <a:ea typeface="Times New Roman"/>
                          <a:cs typeface="Times New Roman"/>
                        </a:rPr>
                        <a:t>Πλησίον εστιατορίων</a:t>
                      </a:r>
                      <a:endParaRPr lang="el-GR" sz="105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8,8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050">
                          <a:latin typeface="Calibri"/>
                          <a:ea typeface="Times New Roman"/>
                          <a:cs typeface="Times New Roman"/>
                        </a:rPr>
                        <a:t>3,5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40%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51520" y="140348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n-lt"/>
              </a:rPr>
              <a:t>Αποτελέσματα Δειγματοληψιών </a:t>
            </a:r>
            <a:endParaRPr lang="el-G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1410866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Εργαστηριακή Ανάλυση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Προσδιορισμός φυσικοχημικών παραμέτρων των </a:t>
            </a:r>
            <a:r>
              <a:rPr lang="el-GR" dirty="0" err="1" smtClean="0">
                <a:latin typeface="+mn-lt"/>
              </a:rPr>
              <a:t>βιοαποβλήτων</a:t>
            </a:r>
            <a:r>
              <a:rPr lang="el-GR" dirty="0" smtClean="0">
                <a:latin typeface="+mn-lt"/>
              </a:rPr>
              <a:t>  </a:t>
            </a:r>
          </a:p>
          <a:p>
            <a:endParaRPr lang="el-GR" dirty="0" smtClean="0">
              <a:latin typeface="+mn-lt"/>
            </a:endParaRPr>
          </a:p>
          <a:p>
            <a:endParaRPr lang="el-GR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985355"/>
              </p:ext>
            </p:extLst>
          </p:nvPr>
        </p:nvGraphicFramePr>
        <p:xfrm>
          <a:off x="1115616" y="2780928"/>
          <a:ext cx="6096000" cy="282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432496"/>
                <a:gridCol w="1631504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Μέθοδος Ανάλυσης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Μονάδες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Calibri"/>
                        </a:rPr>
                        <a:t>Υγρασία / Ξηρή Ουσία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ISO 11465:1993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% w.w.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Calibri"/>
                        </a:rPr>
                        <a:t>Πυκνότητα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TMECC 03.01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kg m</a:t>
                      </a:r>
                      <a:r>
                        <a:rPr lang="el-GR" sz="1100" baseline="30000">
                          <a:latin typeface="Calibri"/>
                          <a:ea typeface="Times New Roman"/>
                          <a:cs typeface="Calibri"/>
                        </a:rPr>
                        <a:t>-3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Calibri"/>
                          <a:ea typeface="Times New Roman"/>
                          <a:cs typeface="Calibri"/>
                        </a:rPr>
                        <a:t>pH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EPA 9045D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Calibri"/>
                        </a:rPr>
                        <a:t>Αγωγιμότητα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EPA </a:t>
                      </a:r>
                      <a:r>
                        <a:rPr lang="el-GR" sz="1100" dirty="0" smtClean="0">
                          <a:latin typeface="Calibri"/>
                          <a:ea typeface="Times New Roman"/>
                          <a:cs typeface="Calibri"/>
                        </a:rPr>
                        <a:t>9050Α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mS cm</a:t>
                      </a:r>
                      <a:r>
                        <a:rPr lang="el-GR" sz="1100" baseline="30000">
                          <a:latin typeface="Calibri"/>
                          <a:ea typeface="Times New Roman"/>
                          <a:cs typeface="Calibri"/>
                        </a:rPr>
                        <a:t>-1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Calibri"/>
                        </a:rPr>
                        <a:t>TOC / ΟΜ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EN 13137:2002 &amp; ISO 11465:1993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% TS, % </a:t>
                      </a:r>
                      <a:r>
                        <a:rPr lang="el-GR" sz="1100" dirty="0" err="1"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Calibri"/>
                        </a:rPr>
                        <a:t>TN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ISO 11261:1995 &amp; ISO 11465:1993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% TS, % </a:t>
                      </a:r>
                      <a:r>
                        <a:rPr lang="el-GR" sz="1100" dirty="0" err="1">
                          <a:latin typeface="Calibri"/>
                          <a:ea typeface="Times New Roman"/>
                          <a:cs typeface="Calibri"/>
                        </a:rPr>
                        <a:t>w.w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Calibri"/>
                        </a:rPr>
                        <a:t>ΝΗ</a:t>
                      </a:r>
                      <a:r>
                        <a:rPr lang="el-GR" sz="1100" b="1" baseline="-25000" dirty="0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r>
                        <a:rPr lang="el-GR" sz="1100" b="1" baseline="30000" dirty="0"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EPA 350. 1-3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% TS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Calibri"/>
                        </a:rPr>
                        <a:t>ΝΟ</a:t>
                      </a:r>
                      <a:r>
                        <a:rPr lang="el-GR" sz="1100" b="1" baseline="-25000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r>
                        <a:rPr lang="el-GR" sz="1100" b="1" baseline="30000"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ISO 11261:1995 &amp; ISO 11465:1993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% TS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r>
                        <a:rPr lang="el-GR" sz="1100" b="1" baseline="-25000">
                          <a:latin typeface="Calibri"/>
                          <a:ea typeface="Times New Roman"/>
                          <a:cs typeface="Calibri"/>
                        </a:rPr>
                        <a:t>org 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Υπολογίζεται από τον προσδιορισμό των παραμέτρων ΤΝ, ΝΗ</a:t>
                      </a:r>
                      <a:r>
                        <a:rPr lang="el-GR" sz="1100" baseline="-25000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r>
                        <a:rPr lang="el-GR" sz="1100" baseline="30000">
                          <a:latin typeface="Calibri"/>
                          <a:ea typeface="Times New Roman"/>
                          <a:cs typeface="Calibri"/>
                        </a:rPr>
                        <a:t>+</a:t>
                      </a: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, ΝΟ</a:t>
                      </a:r>
                      <a:r>
                        <a:rPr lang="el-GR" sz="1100" baseline="-25000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r>
                        <a:rPr lang="el-GR" sz="1100" baseline="30000"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% ΤN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indent="21590"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Calibri"/>
                          <a:ea typeface="Times New Roman"/>
                          <a:cs typeface="Calibri"/>
                        </a:rPr>
                        <a:t>C</a:t>
                      </a:r>
                      <a:r>
                        <a:rPr lang="el-GR" sz="1100" b="1">
                          <a:latin typeface="Calibri"/>
                          <a:ea typeface="Times New Roman"/>
                          <a:cs typeface="Calibri"/>
                        </a:rPr>
                        <a:t>/</a:t>
                      </a:r>
                      <a:r>
                        <a:rPr lang="en-GB" sz="1100" b="1">
                          <a:latin typeface="Calibri"/>
                          <a:ea typeface="Times New Roman"/>
                          <a:cs typeface="Calibri"/>
                        </a:rPr>
                        <a:t>N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Calibri"/>
                        </a:rPr>
                        <a:t>Υπολογίζεται από τον προσδιορισμό των παραμέτρων ΤΝ και ΤΟC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805264"/>
            <a:ext cx="9144000" cy="1052736"/>
          </a:xfrm>
        </p:spPr>
      </p:pic>
      <p:pic>
        <p:nvPicPr>
          <p:cNvPr id="5123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1556792"/>
            <a:ext cx="8784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Πρόγραμμα ΒΙΟΜΑ</a:t>
            </a:r>
            <a:r>
              <a:rPr lang="el-G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l-GR" sz="2000" dirty="0" smtClean="0">
                <a:latin typeface="+mn-lt"/>
              </a:rPr>
              <a:t>: «Αποκεντρωμένη Διαχείριση βιοαποβλήτων και αξιοποίησή τους με χρήση εναλλακτικών και καινοτόμων συστημάτων επεξεργασίας»</a:t>
            </a:r>
          </a:p>
          <a:p>
            <a:endParaRPr lang="el-GR" sz="2000" dirty="0" smtClean="0">
              <a:latin typeface="+mn-lt"/>
            </a:endParaRPr>
          </a:p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Στόχοι</a:t>
            </a:r>
            <a:r>
              <a:rPr lang="el-GR" sz="2000" dirty="0" smtClean="0">
                <a:latin typeface="+mn-lt"/>
              </a:rPr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Προώθηση Διαλογής στην Πηγή (</a:t>
            </a:r>
            <a:r>
              <a:rPr lang="el-GR" dirty="0" err="1" smtClean="0">
                <a:latin typeface="+mn-lt"/>
              </a:rPr>
              <a:t>ΔσΠ</a:t>
            </a:r>
            <a:r>
              <a:rPr lang="el-GR" dirty="0" smtClean="0">
                <a:latin typeface="+mn-lt"/>
              </a:rPr>
              <a:t>) για τα βιοαπόβλητα και τα γεωργικά και κτηνοτροφικά υπολείμματα </a:t>
            </a:r>
          </a:p>
          <a:p>
            <a:pPr algn="just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Ορθολογική διαχείριση με στόχο την αξιοποίησή τους (</a:t>
            </a:r>
            <a:r>
              <a:rPr lang="en-US" dirty="0" smtClean="0">
                <a:latin typeface="+mn-lt"/>
              </a:rPr>
              <a:t>compost, pellets, </a:t>
            </a:r>
            <a:r>
              <a:rPr lang="el-GR" dirty="0" smtClean="0">
                <a:latin typeface="+mn-lt"/>
              </a:rPr>
              <a:t>βιοαέριο</a:t>
            </a:r>
            <a:r>
              <a:rPr lang="en-US" dirty="0" smtClean="0">
                <a:latin typeface="+mn-lt"/>
              </a:rPr>
              <a:t>)</a:t>
            </a:r>
            <a:endParaRPr lang="el-GR" dirty="0" smtClean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endParaRPr lang="en-US" dirty="0" smtClean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Εκτροπή του οργανικού κλάσματος από τους ΧΥΤΑ, εξοικονόμηση πόρων και ενέργειας</a:t>
            </a:r>
          </a:p>
          <a:p>
            <a:pPr algn="just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Ενημέρωση &amp; Ευαισθητοποίηση πολιτών</a:t>
            </a:r>
          </a:p>
          <a:p>
            <a:pPr algn="just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Times New Roman"/>
                <a:cs typeface="Times New Roman"/>
              </a:rPr>
              <a:t>Συμμόρφωση στην εθνική στρατηγική και στις ευρωπαϊκές οδηγίες αναφορικά με τη διαχείριση των βιοαποβλήτων</a:t>
            </a:r>
            <a:endParaRPr lang="el-GR" dirty="0" smtClean="0">
              <a:latin typeface="+mn-lt"/>
            </a:endParaRPr>
          </a:p>
          <a:p>
            <a:pPr algn="ctr"/>
            <a:endParaRPr lang="el-GR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308" y="150281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n-lt"/>
              </a:rPr>
              <a:t>Φυσικοχημικά Χαρακτηριστικά Βιοαποβλήτων Δήμου Νάξου &amp; σε περιοχές της Ε.Ε.</a:t>
            </a:r>
            <a:endParaRPr lang="el-GR" dirty="0"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055750"/>
              </p:ext>
            </p:extLst>
          </p:nvPr>
        </p:nvGraphicFramePr>
        <p:xfrm>
          <a:off x="467544" y="1988840"/>
          <a:ext cx="8352928" cy="4608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116"/>
                <a:gridCol w="1044116"/>
                <a:gridCol w="1044116"/>
                <a:gridCol w="1044116"/>
                <a:gridCol w="1044116"/>
                <a:gridCol w="1044116"/>
                <a:gridCol w="1044116"/>
                <a:gridCol w="1044116"/>
              </a:tblGrid>
              <a:tr h="229830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Παράμετρος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Μονάδα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Νάξου (2015)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</a:t>
                      </a:r>
                      <a:r>
                        <a:rPr lang="el-GR" sz="1100" b="1" dirty="0" smtClean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Νάξου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Δ. Αθηναίων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Πορτογαλία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(Lisbon)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+mn-lt"/>
                          <a:ea typeface="Times New Roman"/>
                          <a:cs typeface="Calibri"/>
                        </a:rPr>
                        <a:t>Ιταλία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2983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kern="12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Treviso</a:t>
                      </a:r>
                      <a:r>
                        <a:rPr lang="el-GR" sz="11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Treviso</a:t>
                      </a:r>
                      <a:r>
                        <a:rPr lang="el-GR" sz="11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 2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983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pH (1/5)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-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5,22±0,40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5,20±0,50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31±0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41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42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Αγωγιμότητα (1/5)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mS cm</a:t>
                      </a:r>
                      <a:r>
                        <a:rPr lang="el-GR" sz="1100" baseline="30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-1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3,44±1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40±1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24±0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76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983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Υγρασία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% </a:t>
                      </a:r>
                      <a:r>
                        <a:rPr lang="el-GR" sz="1100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w.w</a:t>
                      </a: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.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78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78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10±4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97±4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90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66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72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53±0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03</a:t>
                      </a:r>
                      <a:endParaRPr lang="el-GR" sz="110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57±4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42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Ολικά στερεά (TS)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% w.w.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60±4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17±4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27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47±0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03</a:t>
                      </a:r>
                      <a:endParaRPr lang="el-GR" sz="110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43±4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983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Πυκνότητα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gr cm</a:t>
                      </a:r>
                      <a:r>
                        <a:rPr lang="el-GR" sz="1100" baseline="30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-3 </a:t>
                      </a: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w.w.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52±0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02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53±0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04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54±0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02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4841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Ολικός οργανικός άνθρακας (TOC)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% TS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40±5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30±5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90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36±2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72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42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Πτητικά στερεά (VS)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% w.w.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60±0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18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83±0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27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60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23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60±0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09</a:t>
                      </a:r>
                      <a:endParaRPr lang="el-GR" sz="110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16±3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75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42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Πτητικά στερεά (VS)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% TS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40±7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30±7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88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98±1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42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86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60±0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</a:t>
                      </a:r>
                      <a:endParaRPr lang="el-GR" sz="110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32±5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42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Ολικό Άζωτο (TN)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% TS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99±0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98±0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11±0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17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55±0</a:t>
                      </a:r>
                      <a:r>
                        <a:rPr lang="en-US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03</a:t>
                      </a:r>
                      <a:endParaRPr lang="el-GR" sz="1100" kern="12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84±0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76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420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TOC/TN (λόγος)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-</a:t>
                      </a:r>
                      <a:endParaRPr lang="el-GR" sz="11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26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80±5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40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26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70±5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80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25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39±1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,</a:t>
                      </a:r>
                      <a:r>
                        <a:rPr lang="el-GR" sz="11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08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Calibri"/>
                        </a:rPr>
                        <a:t>N/A</a:t>
                      </a:r>
                      <a:endParaRPr lang="el-GR" sz="11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Στρογγυλεμένο ορθογώνιο 2"/>
          <p:cNvSpPr/>
          <p:nvPr/>
        </p:nvSpPr>
        <p:spPr>
          <a:xfrm>
            <a:off x="3635896" y="1998323"/>
            <a:ext cx="936104" cy="459902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52" y="1256772"/>
            <a:ext cx="90364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Συμπεράσματα </a:t>
            </a:r>
          </a:p>
          <a:p>
            <a:endParaRPr lang="el-GR" dirty="0" smtClean="0">
              <a:latin typeface="+mn-lt"/>
            </a:endParaRP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Το μέσο ποσοστό </a:t>
            </a:r>
            <a:r>
              <a:rPr lang="el-GR" dirty="0" err="1" smtClean="0">
                <a:latin typeface="+mn-lt"/>
                <a:ea typeface="Calibri"/>
                <a:cs typeface="Times New Roman"/>
              </a:rPr>
              <a:t>βιοαποβλήτων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στον Δήμο κυμαίνεται από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25%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έως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40%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, με τον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μέσο όρο να είναι περίπου 30%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 (συμβαδίζει με τα αναφερόμενα στο ΤΣΔΑ).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Στα βιοαπόβλητα φαίνεται να έχουν μεγαλύτερη συμμετοχή τα φρούτα και τα λαχανικά (κατά βάρος).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/>
              </a:rPr>
              <a:t>Η υγρασία κυμαίνεται περίπου στο 75%-83% κατά βάρος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Arial" pitchFamily="34" charset="0"/>
              <a:buChar char="•"/>
            </a:pPr>
            <a:r>
              <a:rPr lang="el-GR" sz="1600" dirty="0" smtClean="0">
                <a:ea typeface="Calibri"/>
                <a:cs typeface="Times New Roman"/>
              </a:rPr>
              <a:t>Το μεγαλύτερο μέρος των ΑΣΑ (άρα και βιοαποβλήτων) παράγεται στην πόλη της Νάξου</a:t>
            </a:r>
            <a:endParaRPr lang="el-GR" sz="1700" dirty="0" smtClean="0">
              <a:latin typeface="+mn-lt"/>
              <a:ea typeface="Calibri"/>
              <a:cs typeface="Times New Roman"/>
            </a:endParaRPr>
          </a:p>
          <a:p>
            <a:endParaRPr lang="el-GR" dirty="0" smtClean="0">
              <a:latin typeface="+mn-l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75" y="4344190"/>
            <a:ext cx="4092552" cy="2513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1844824"/>
            <a:ext cx="8208912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l-GR" dirty="0" smtClean="0">
                <a:latin typeface="+mn-lt"/>
                <a:ea typeface="Calibri"/>
                <a:cs typeface="Times New Roman"/>
              </a:rPr>
              <a:t>Η παραγωγή μεγιστοποιείται κατά τους καλοκαιρινούς μήνες (Ιούλιο - Αύγουστο), ενώ μεγάλη παραγωγή παρατηρείται και κατά την περίοδο του Πάσχα, κυρίως στη Δ.</a:t>
            </a:r>
            <a:r>
              <a:rPr lang="en-US" dirty="0" smtClean="0">
                <a:latin typeface="+mn-lt"/>
                <a:ea typeface="Calibri"/>
                <a:cs typeface="Times New Roman"/>
              </a:rPr>
              <a:t>K</a:t>
            </a:r>
            <a:r>
              <a:rPr lang="el-GR" dirty="0" smtClean="0">
                <a:latin typeface="+mn-lt"/>
                <a:ea typeface="Calibri"/>
                <a:cs typeface="Times New Roman"/>
              </a:rPr>
              <a:t>. Νάξου.</a:t>
            </a: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0"/>
              </a:spcAft>
              <a:buFont typeface="Arial" pitchFamily="34" charset="0"/>
              <a:buChar char="•"/>
            </a:pPr>
            <a:endParaRPr lang="el-GR" dirty="0" smtClean="0">
              <a:latin typeface="+mn-lt"/>
              <a:ea typeface="Calibri"/>
              <a:cs typeface="Times New Roman"/>
            </a:endParaRPr>
          </a:p>
        </p:txBody>
      </p:sp>
      <p:pic>
        <p:nvPicPr>
          <p:cNvPr id="9" name="Εικόνα 6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548092"/>
            <a:ext cx="5471988" cy="2520453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23528" y="1454201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Συμπεράσματα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4856093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ικείμενες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Δράσεις </a:t>
            </a:r>
          </a:p>
          <a:p>
            <a:endParaRPr lang="el-GR" dirty="0" smtClean="0">
              <a:latin typeface="+mn-lt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Ολοκλήρωση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του απλουστευμένου συστήματος υποστήριξης αποφάσεων για τη βελτιστοποίηση του προγραμματισμού συλλογής αποβλήτων, την έκδοση προειδοποιήσεων για τη λειτουργία των μονάδων επεξεργασίας ή/και υπερπλήρωση των κάδων – σημείων συλλογής.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pic>
        <p:nvPicPr>
          <p:cNvPr id="6" name="Picture 2" descr="Καλωσορίσατε στο ΕΦΕ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95426"/>
            <a:ext cx="5953770" cy="4469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 rot="21125957">
            <a:off x="3863383" y="5133092"/>
            <a:ext cx="496887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36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ΣΑΣ ΕΥΧΑΡΙΣΤΩ ΓΙΑ ΤΗΝ ΠΡΟΣΟΧΗ ΣΑΣ!</a:t>
            </a:r>
          </a:p>
        </p:txBody>
      </p:sp>
    </p:spTree>
    <p:extLst>
      <p:ext uri="{BB962C8B-B14F-4D97-AF65-F5344CB8AC3E}">
        <p14:creationId xmlns:p14="http://schemas.microsoft.com/office/powerpoint/2010/main" val="6028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1844824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Επόμενες Δράσεις </a:t>
            </a:r>
          </a:p>
          <a:p>
            <a:endParaRPr lang="el-GR" dirty="0" smtClean="0">
              <a:latin typeface="+mn-lt"/>
            </a:endParaRPr>
          </a:p>
          <a:p>
            <a:pPr marL="271463" indent="-271463" algn="just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Ολοκλήρωση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του απλουστευμένου συστήματος υποστήριξης αποφάσεων για τη βελτιστοποίηση του προγραμματισμού συλλογής αποβλήτων, την έκδοση προειδοποιήσεων για τη λειτουργία των μονάδων επεξεργασίας ή/και υπερπλήρωση των κάδων – σημείων συλλογής.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308" y="170080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n-lt"/>
              </a:rPr>
              <a:t>Ποιοτικά χαρακτηριστικά Αγροτικών αποβλήτων</a:t>
            </a:r>
            <a:r>
              <a:rPr lang="en-US" baseline="30000" dirty="0" smtClean="0">
                <a:latin typeface="+mn-lt"/>
              </a:rPr>
              <a:t>1,2</a:t>
            </a:r>
            <a:r>
              <a:rPr lang="el-GR" dirty="0" smtClean="0">
                <a:latin typeface="+mn-lt"/>
              </a:rPr>
              <a:t> </a:t>
            </a:r>
            <a:endParaRPr lang="el-GR" dirty="0">
              <a:latin typeface="+mn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113379"/>
              </p:ext>
            </p:extLst>
          </p:nvPr>
        </p:nvGraphicFramePr>
        <p:xfrm>
          <a:off x="629308" y="2204864"/>
          <a:ext cx="6751003" cy="216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018"/>
                <a:gridCol w="762210"/>
                <a:gridCol w="777765"/>
                <a:gridCol w="426756"/>
                <a:gridCol w="426756"/>
                <a:gridCol w="444341"/>
                <a:gridCol w="444341"/>
                <a:gridCol w="385501"/>
                <a:gridCol w="710810"/>
                <a:gridCol w="744626"/>
                <a:gridCol w="668879"/>
              </a:tblGrid>
              <a:tr h="320920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Είδος</a:t>
                      </a:r>
                      <a:endParaRPr lang="el-GR" sz="1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Υγρασία(%)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Θερμογόνος Δύναμη (</a:t>
                      </a:r>
                      <a:r>
                        <a:rPr lang="en-US" sz="900">
                          <a:effectLst/>
                        </a:rPr>
                        <a:t>cal/gr)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Στοιχειακή Ανάλυση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Ολικός Οργανικός Άνθρακας (TOC)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Τέφρα (%)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Πτητική Ύλη (%)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012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% </a:t>
                      </a:r>
                      <a:r>
                        <a:rPr lang="en-US" sz="900">
                          <a:effectLst/>
                        </a:rPr>
                        <a:t>C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% Η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 </a:t>
                      </a:r>
                      <a:r>
                        <a:rPr lang="el-GR" sz="900">
                          <a:effectLst/>
                        </a:rPr>
                        <a:t>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 </a:t>
                      </a:r>
                      <a:r>
                        <a:rPr lang="el-GR" sz="900">
                          <a:effectLst/>
                        </a:rPr>
                        <a:t>Ν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 S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59929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Κλαδέματα Ελιάς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7,1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4.500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49,9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6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43,4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0,7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0,03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43 - 54 % TS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4,75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-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2989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Κλαδέματα Εσπεριδοειδών 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40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4.207 – 4.433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47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6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43,2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 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0,2 – 2,8</a:t>
                      </a:r>
                      <a:endParaRPr lang="el-G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79 – 80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41313" y="5125958"/>
            <a:ext cx="4572000" cy="488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US" sz="1100" baseline="30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1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Skoulou</a:t>
            </a:r>
            <a:r>
              <a:rPr lang="en-US" sz="11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l-GR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US" sz="1100" baseline="300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l-GR" sz="11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Στοιχεία </a:t>
            </a:r>
            <a:r>
              <a:rPr lang="el-GR" sz="1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από αναλύσεις ΕΜΠ, ΜΠΕΤ, 2018</a:t>
            </a:r>
            <a:endParaRPr lang="el-GR" sz="1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2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700808"/>
            <a:ext cx="885698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Επίτευξη στόχων μέσω</a:t>
            </a:r>
            <a:r>
              <a:rPr lang="el-GR" sz="2000" dirty="0" smtClean="0">
                <a:latin typeface="+mn-lt"/>
              </a:rPr>
              <a:t>:</a:t>
            </a:r>
          </a:p>
          <a:p>
            <a:endParaRPr lang="el-GR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Calibri"/>
                <a:cs typeface="Times New Roman"/>
              </a:rPr>
              <a:t>Διερεύνησης ποιοτικών &amp; ποσοτικών χαρακτηριστικών βιοαποβλήτων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Times New Roman"/>
              </a:rPr>
              <a:t> </a:t>
            </a:r>
            <a:r>
              <a:rPr lang="el-GR" dirty="0" smtClean="0">
                <a:latin typeface="Calibri"/>
                <a:cs typeface="Times New Roman"/>
              </a:rPr>
              <a:t>Εξέτασης υφιστάμενων πρακτικών διαχείρισης βιοαποβλήτων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latin typeface="Calibri"/>
                <a:cs typeface="Times New Roman"/>
              </a:rPr>
              <a:t>Εγκατάστασης συστημάτων οικιακής ξήρανσης σε νοικοκυριά</a:t>
            </a:r>
          </a:p>
          <a:p>
            <a:pPr>
              <a:buFont typeface="Arial" pitchFamily="34" charset="0"/>
              <a:buChar char="•"/>
            </a:pPr>
            <a:endParaRPr lang="el-GR" dirty="0" smtClean="0">
              <a:latin typeface="Calibri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latin typeface="Calibri"/>
                <a:cs typeface="Times New Roman"/>
              </a:rPr>
              <a:t>Εγκατάστασης εξοπλισμού στους προ-επιλεγμένους χώρους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latin typeface="Calibri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latin typeface="Calibri"/>
                <a:cs typeface="Times New Roman"/>
              </a:rPr>
              <a:t>Συγκριτικής αξιολόγησης </a:t>
            </a:r>
            <a:r>
              <a:rPr lang="el-GR" dirty="0">
                <a:latin typeface="Calibri"/>
                <a:cs typeface="Times New Roman"/>
              </a:rPr>
              <a:t>της αποδοτικότητας των συστημάτων σε σχέση με τις τοπικές </a:t>
            </a:r>
            <a:r>
              <a:rPr lang="el-GR" dirty="0" err="1">
                <a:latin typeface="Calibri"/>
                <a:cs typeface="Times New Roman"/>
              </a:rPr>
              <a:t>κοινωνικο</a:t>
            </a:r>
            <a:r>
              <a:rPr lang="el-GR" dirty="0">
                <a:latin typeface="Calibri"/>
                <a:cs typeface="Times New Roman"/>
              </a:rPr>
              <a:t>-οικονομικές και περιβαλλοντικές συνθήκες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latin typeface="Calibri"/>
                <a:cs typeface="Times New Roman"/>
              </a:rPr>
              <a:t>Αξιολόγησης παραγόμενων τελικών προϊόντων  </a:t>
            </a:r>
          </a:p>
          <a:p>
            <a:pPr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5805264"/>
            <a:ext cx="9144000" cy="1052736"/>
          </a:xfrm>
        </p:spPr>
      </p:pic>
      <p:pic>
        <p:nvPicPr>
          <p:cNvPr id="6147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 dirty="0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700808"/>
            <a:ext cx="8605464" cy="4357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u="sng" dirty="0" smtClean="0">
                <a:latin typeface="+mn-lt"/>
              </a:rPr>
              <a:t>Διάρθρωση Μελέτης</a:t>
            </a:r>
          </a:p>
          <a:p>
            <a:pPr marL="457200" indent="-457200">
              <a:buFont typeface="+mj-lt"/>
              <a:buAutoNum type="arabicPeriod"/>
            </a:pPr>
            <a:endParaRPr lang="el-GR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1900" dirty="0" smtClean="0">
                <a:latin typeface="+mn-lt"/>
              </a:rPr>
              <a:t>Περιγραφή </a:t>
            </a:r>
            <a:r>
              <a:rPr lang="el-GR" sz="1900" dirty="0" smtClean="0">
                <a:latin typeface="+mn-lt"/>
              </a:rPr>
              <a:t>υφιστάμενης κατάστασης </a:t>
            </a:r>
            <a:r>
              <a:rPr lang="el-GR" sz="1900" dirty="0" smtClean="0">
                <a:latin typeface="+mn-lt"/>
              </a:rPr>
              <a:t>Δήμου Νάξου &amp; Μικρών Κυκλάδων</a:t>
            </a:r>
          </a:p>
          <a:p>
            <a:pPr marL="457200" indent="-457200">
              <a:buFont typeface="+mj-lt"/>
              <a:buAutoNum type="arabicPeriod"/>
            </a:pPr>
            <a:endParaRPr lang="el-GR" sz="1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1900" dirty="0" smtClean="0">
                <a:latin typeface="+mn-lt"/>
                <a:ea typeface="Times New Roman"/>
                <a:cs typeface="Times New Roman"/>
              </a:rPr>
              <a:t>Περιγραφή </a:t>
            </a:r>
            <a:r>
              <a:rPr lang="el-GR" sz="1900" dirty="0" smtClean="0">
                <a:latin typeface="+mn-lt"/>
                <a:ea typeface="Times New Roman"/>
                <a:cs typeface="Times New Roman"/>
              </a:rPr>
              <a:t>υφιστάμενης </a:t>
            </a:r>
            <a:r>
              <a:rPr lang="el-GR" sz="1900" dirty="0" smtClean="0">
                <a:latin typeface="+mn-lt"/>
                <a:ea typeface="Times New Roman"/>
                <a:cs typeface="Times New Roman"/>
              </a:rPr>
              <a:t>παραγωγής  και διαχείρισης ΑΣΑ</a:t>
            </a:r>
          </a:p>
          <a:p>
            <a:pPr marL="457200" indent="-457200">
              <a:buFont typeface="+mj-lt"/>
              <a:buAutoNum type="arabicPeriod"/>
            </a:pPr>
            <a:endParaRPr lang="el-GR" sz="1900" dirty="0">
              <a:latin typeface="+mn-lt"/>
              <a:cs typeface="Times New Roman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1900" dirty="0" smtClean="0">
                <a:latin typeface="+mn-lt"/>
                <a:ea typeface="Times New Roman"/>
                <a:cs typeface="Times New Roman"/>
              </a:rPr>
              <a:t>Περιγραφή μεθόδου δειγματοληψίας και επιλογής των σημείων δειγματοληψίας</a:t>
            </a:r>
          </a:p>
          <a:p>
            <a:pPr marL="457200" indent="-457200">
              <a:buFont typeface="+mj-lt"/>
              <a:buAutoNum type="arabicPeriod"/>
            </a:pPr>
            <a:endParaRPr lang="el-GR" sz="1900" dirty="0">
              <a:latin typeface="+mn-lt"/>
              <a:cs typeface="Times New Roman"/>
            </a:endParaRPr>
          </a:p>
          <a:p>
            <a:pPr marL="457200" indent="-457200">
              <a:buFont typeface="+mj-lt"/>
              <a:buAutoNum type="arabicPeriod"/>
            </a:pPr>
            <a:r>
              <a:rPr lang="el-GR" sz="1900" dirty="0" smtClean="0">
                <a:latin typeface="+mn-lt"/>
                <a:ea typeface="Times New Roman"/>
                <a:cs typeface="Times New Roman"/>
              </a:rPr>
              <a:t>Αποτελέσματα αναλύσεων</a:t>
            </a:r>
          </a:p>
          <a:p>
            <a:pPr marL="457200" indent="-457200">
              <a:buFont typeface="+mj-lt"/>
              <a:buAutoNum type="arabicPeriod"/>
            </a:pPr>
            <a:endParaRPr lang="el-GR" sz="1900" dirty="0">
              <a:latin typeface="+mn-lt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l-GR" sz="1900" dirty="0" smtClean="0">
                <a:latin typeface="+mn-lt"/>
                <a:ea typeface="Calibri"/>
                <a:cs typeface="Times New Roman"/>
              </a:rPr>
              <a:t>  Συμπεράσματα και προτάσεις</a:t>
            </a:r>
          </a:p>
          <a:p>
            <a:pPr marL="457200" indent="-457200">
              <a:buFont typeface="+mj-lt"/>
              <a:buAutoNum type="arabicPeriod"/>
            </a:pPr>
            <a:endParaRPr lang="el-GR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84259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Περιγραφή Υφιστάμενης Κατάστασης </a:t>
            </a:r>
          </a:p>
          <a:p>
            <a:pPr marL="457200" indent="-457200"/>
            <a:endParaRPr lang="el-G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b="1" dirty="0" smtClean="0">
                <a:latin typeface="+mn-lt"/>
              </a:rPr>
              <a:t>Περιοχή Μελέτης</a:t>
            </a:r>
            <a:r>
              <a:rPr lang="el-GR" dirty="0" smtClean="0">
                <a:latin typeface="+mn-lt"/>
              </a:rPr>
              <a:t>: Δήμος Νάξου &amp; Μικρών Κυκλάδων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b="1" dirty="0" smtClean="0">
                <a:latin typeface="+mn-lt"/>
              </a:rPr>
              <a:t>Έκταση</a:t>
            </a:r>
            <a:r>
              <a:rPr lang="el-GR" dirty="0" smtClean="0">
                <a:latin typeface="+mn-lt"/>
              </a:rPr>
              <a:t>: 495,76 </a:t>
            </a:r>
            <a:r>
              <a:rPr lang="en-US" dirty="0" smtClean="0">
                <a:latin typeface="+mn-lt"/>
              </a:rPr>
              <a:t>km</a:t>
            </a:r>
            <a:r>
              <a:rPr lang="en-US" baseline="30000" dirty="0" smtClean="0">
                <a:latin typeface="+mn-lt"/>
              </a:rPr>
              <a:t>2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b="1" dirty="0" smtClean="0">
                <a:latin typeface="+mn-lt"/>
              </a:rPr>
              <a:t>Πληθυσμός</a:t>
            </a:r>
            <a:r>
              <a:rPr lang="el-GR" dirty="0" smtClean="0">
                <a:latin typeface="+mn-lt"/>
              </a:rPr>
              <a:t>: 18.904 (2011) 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Πλειονότητα του πληθυσμού συγκεντρώνεται στη Δ. Κοινότητα Νάξου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l-GR" sz="1600" dirty="0" smtClean="0">
                <a:latin typeface="+mn-lt"/>
              </a:rPr>
              <a:t>Παρατηρείται μετακίνηση πληθυσμού από ορεινά χωριά προς τη Δ. Κοινότητα Νάξου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06655"/>
              </p:ext>
            </p:extLst>
          </p:nvPr>
        </p:nvGraphicFramePr>
        <p:xfrm>
          <a:off x="1979712" y="4149080"/>
          <a:ext cx="4392488" cy="2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312"/>
                <a:gridCol w="1586176"/>
              </a:tblGrid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Δημοτική Ενότητα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Πληθυσμός (2011)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Νάξου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latin typeface="Calibri"/>
                          <a:ea typeface="Times New Roman"/>
                          <a:cs typeface="Times New Roman"/>
                        </a:rPr>
                        <a:t>12.726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Δονούσας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Times New Roman"/>
                        </a:rPr>
                        <a:t>167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Κοινότητα </a:t>
                      </a:r>
                      <a:r>
                        <a:rPr lang="el-GR" sz="1100" b="1" dirty="0" err="1">
                          <a:latin typeface="Calibri"/>
                          <a:ea typeface="Times New Roman"/>
                          <a:cs typeface="Times New Roman"/>
                        </a:rPr>
                        <a:t>Δρυμαλίας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Times New Roman"/>
                        </a:rPr>
                        <a:t>5.244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Ηρακλείας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Times New Roman"/>
                        </a:rPr>
                        <a:t>141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Κουφονησίων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Times New Roman"/>
                        </a:rPr>
                        <a:t>399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Times New Roman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Times New Roman"/>
                          <a:cs typeface="Times New Roman"/>
                        </a:rPr>
                        <a:t>Σχοινούσας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latin typeface="Calibri"/>
                          <a:ea typeface="Times New Roman"/>
                          <a:cs typeface="Times New Roman"/>
                        </a:rPr>
                        <a:t>227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628800"/>
            <a:ext cx="86054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Παραγωγή Αστικών Στερεών Αποβλήτων (ΑΣΑ)</a:t>
            </a:r>
            <a:r>
              <a:rPr lang="el-GR" dirty="0" smtClean="0">
                <a:latin typeface="+mn-lt"/>
              </a:rPr>
              <a:t> για το έτος 2015</a:t>
            </a:r>
            <a:r>
              <a:rPr lang="en-US" dirty="0" smtClean="0">
                <a:latin typeface="+mn-lt"/>
              </a:rPr>
              <a:t>&amp;2017&amp;2018</a:t>
            </a:r>
            <a:endParaRPr lang="el-GR" dirty="0" smtClean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r>
              <a:rPr lang="el-GR" dirty="0" smtClean="0">
                <a:latin typeface="+mn-lt"/>
              </a:rPr>
              <a:t> 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b="1" dirty="0" smtClean="0">
              <a:latin typeface="Calibri"/>
              <a:ea typeface="Times New Roman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b="1" dirty="0" smtClean="0">
                <a:latin typeface="Calibri"/>
                <a:ea typeface="Times New Roman"/>
                <a:cs typeface="Times New Roman"/>
              </a:rPr>
              <a:t>Η παραγωγή αποβλήτων είναι περίπου 667 κιλά/κάτοικο/έτος</a:t>
            </a:r>
          </a:p>
          <a:p>
            <a:pPr marL="457200" indent="-457200">
              <a:buFont typeface="Arial" pitchFamily="34" charset="0"/>
              <a:buChar char="•"/>
            </a:pPr>
            <a:endParaRPr lang="el-GR" b="1" dirty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dirty="0" smtClean="0">
                <a:latin typeface="Calibri"/>
                <a:cs typeface="Times New Roman"/>
              </a:rPr>
              <a:t>Μεγιστοποίηση παραγωγής αποβλήτων κατά τους καλοκαιρινούς μήνες (Ιούλιο-</a:t>
            </a:r>
            <a:r>
              <a:rPr lang="el-GR" dirty="0" err="1" smtClean="0">
                <a:latin typeface="Calibri"/>
                <a:cs typeface="Times New Roman"/>
              </a:rPr>
              <a:t>Αύγουστ</a:t>
            </a:r>
            <a:r>
              <a:rPr lang="el-GR" dirty="0" smtClean="0">
                <a:latin typeface="Calibri"/>
                <a:cs typeface="Times New Roman"/>
              </a:rPr>
              <a:t>ο) και την περίοδο του Πάσχα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177193"/>
              </p:ext>
            </p:extLst>
          </p:nvPr>
        </p:nvGraphicFramePr>
        <p:xfrm>
          <a:off x="68738" y="2172007"/>
          <a:ext cx="4248472" cy="2219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958"/>
                <a:gridCol w="1759514"/>
              </a:tblGrid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endParaRPr lang="el-G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Παραγωγή ΑΣΑ (τόνοι) </a:t>
                      </a:r>
                      <a:endParaRPr lang="el-GR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Νάξου</a:t>
                      </a: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9.600 </a:t>
                      </a: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r>
                        <a:rPr lang="el-GR" sz="1100" b="1" dirty="0" err="1">
                          <a:latin typeface="Calibri"/>
                          <a:ea typeface="Calibri"/>
                          <a:cs typeface="Times New Roman"/>
                        </a:rPr>
                        <a:t>Δρυμαλίας</a:t>
                      </a: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1.950 </a:t>
                      </a: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Δονούσας</a:t>
                      </a: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Ηρακλείας</a:t>
                      </a: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200 </a:t>
                      </a: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r>
                        <a:rPr lang="el-GR" sz="1100" b="1" dirty="0" err="1">
                          <a:latin typeface="Calibri"/>
                          <a:ea typeface="Calibri"/>
                          <a:cs typeface="Times New Roman"/>
                        </a:rPr>
                        <a:t>Κουφονησίων</a:t>
                      </a: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>
                          <a:latin typeface="Calibri"/>
                          <a:ea typeface="Calibri"/>
                          <a:cs typeface="Times New Roman"/>
                        </a:rPr>
                        <a:t>750 </a:t>
                      </a: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Δημοτική </a:t>
                      </a: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Κοινότητα </a:t>
                      </a:r>
                      <a:r>
                        <a:rPr lang="el-GR" sz="1100" b="1" dirty="0">
                          <a:latin typeface="Calibri"/>
                          <a:ea typeface="Calibri"/>
                          <a:cs typeface="Times New Roman"/>
                        </a:rPr>
                        <a:t>Σχοινούσας</a:t>
                      </a: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latin typeface="Calibri"/>
                          <a:ea typeface="Calibri"/>
                          <a:cs typeface="Times New Roman"/>
                        </a:rPr>
                        <a:t>250 </a:t>
                      </a:r>
                    </a:p>
                  </a:txBody>
                  <a:tcPr marL="68580" marR="68580" marT="9525" marB="0" anchor="ctr"/>
                </a:tc>
              </a:tr>
              <a:tr h="277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ΣΥΝΟΛΟ</a:t>
                      </a:r>
                      <a:endParaRPr lang="el-G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l-GR" sz="1100" b="1" dirty="0" smtClean="0">
                          <a:latin typeface="Calibri"/>
                          <a:ea typeface="Calibri"/>
                          <a:cs typeface="Times New Roman"/>
                        </a:rPr>
                        <a:t>13.000</a:t>
                      </a:r>
                      <a:endParaRPr lang="el-GR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468363"/>
              </p:ext>
            </p:extLst>
          </p:nvPr>
        </p:nvGraphicFramePr>
        <p:xfrm>
          <a:off x="4644008" y="2348880"/>
          <a:ext cx="4292068" cy="1625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7301"/>
                <a:gridCol w="1072171"/>
                <a:gridCol w="832596"/>
              </a:tblGrid>
              <a:tr h="16357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Κατηγορία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2017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3574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Παραγόμενη ποσότητα ΑΣΑ , 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12.574,35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12.989,10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Ποσότητα ΑΣΑ που οδηγήθηκαν για υγειονομική ταφή (ΧΥΤΑ) , 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12.574,35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12.989,10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Ποσότητες ανακυκλώσιμων που δέχθηκε το ΚΔΑΥ για το σύνολο του νησιού της Νάξου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Χ/Σ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1.027,38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5638"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Υπόλειμμα που προκύπτει από το ΚΔΑΥ για το σύνολο του νησιού της Νάξου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>
                          <a:effectLst/>
                        </a:rPr>
                        <a:t>Χ/Σ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900" dirty="0">
                          <a:effectLst/>
                        </a:rPr>
                        <a:t>207,12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54238" y="3049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628800"/>
            <a:ext cx="87129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Εκτίμηση μελλοντικής παραγωγής ΑΣΑ – Ετήσια αύξηση παραγόμενης ποσότητας περίπου 1%</a:t>
            </a: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r>
              <a:rPr lang="el-GR" dirty="0" smtClean="0">
                <a:latin typeface="+mn-lt"/>
              </a:rPr>
              <a:t> </a:t>
            </a: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 smtClean="0">
              <a:latin typeface="+mn-lt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Calibri"/>
              <a:cs typeface="Times New Roman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dirty="0">
              <a:latin typeface="+mn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59632" y="2348880"/>
          <a:ext cx="6696746" cy="326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78"/>
                <a:gridCol w="956678"/>
                <a:gridCol w="956678"/>
                <a:gridCol w="956678"/>
                <a:gridCol w="956678"/>
                <a:gridCol w="956678"/>
                <a:gridCol w="956678"/>
              </a:tblGrid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Έτος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Παραγωγή ΑΣΑ, τν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Νάξος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Δονούσα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Σχοινούσα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Ηρακλειά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Κουφονήσια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2015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13.000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11.550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2016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13.130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11.666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13.261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11.782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204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13.394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11.900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258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206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13.528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12.019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260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13.663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12.139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263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788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2021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13.800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12.261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212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796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13.938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12.383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268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214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804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2023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14.077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12.507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271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271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217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812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2024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14.218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12.632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273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219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820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9425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>
                          <a:latin typeface="Calibri"/>
                          <a:ea typeface="Times New Roman"/>
                          <a:cs typeface="Times New Roman"/>
                        </a:rPr>
                        <a:t>2025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14.360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12.758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276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276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221</a:t>
                      </a:r>
                      <a:endParaRPr lang="el-GR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828</a:t>
                      </a:r>
                      <a:endParaRPr lang="el-GR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33256"/>
            <a:ext cx="9143999" cy="1124744"/>
          </a:xfrm>
        </p:spPr>
      </p:pic>
      <p:pic>
        <p:nvPicPr>
          <p:cNvPr id="7171" name="Picture 1" descr="C:\Users\petros.g.savva\Desktop\BIOMA\ΒΙΟΜΑ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4450"/>
            <a:ext cx="24717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68538" y="55563"/>
            <a:ext cx="705643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ΕΘΝΙΚΟ ΚΕΝΤΡΟ ΕΡΕΥΝΑΣ &amp; ΤΕΧΝΟΛΟΓΙΚΗΣ ΑΝΑΠΤΥΞΗΣ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sz="20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ΙΝΣΤΙΤΟΥΤΟ  ΧΗΜΙΚΩΝ  ΔΙΕΡΓΑΣΙΩΝ ΚΑΙ  ΕΝΕΡΓΕΙΑΚΩΝ ΠΟΡΩΝ</a:t>
            </a:r>
          </a:p>
          <a:p>
            <a:pPr algn="ctr" eaLnBrk="1" hangingPunct="1">
              <a:spcBef>
                <a:spcPct val="20000"/>
              </a:spcBef>
            </a:pPr>
            <a:r>
              <a:rPr lang="el-GR" i="1">
                <a:solidFill>
                  <a:srgbClr val="604A7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ΕΡΓΑΣΤΗΡΙΟ ΦΥΣΙΚΩΝ  ΠΟΡΩΝ  ΚΑΙ  ΕΝΑΛΛΑΚΤΙΚΩΝ  ΜΟΡΦΩΝ  ΕΝΕΡΓΕΙΑΣ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l-GR" dirty="0" smtClean="0">
                <a:latin typeface="+mn-lt"/>
              </a:rPr>
              <a:t>Ενδεικτική χωρική κατανομή παραγόμενων ποσοτήτων ΑΣΑ για το έτος 2020</a:t>
            </a: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Calibri"/>
              <a:cs typeface="Times New Roman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  <a:p>
            <a:pPr marL="457200" indent="-457200"/>
            <a:endParaRPr lang="el-GR" dirty="0">
              <a:latin typeface="+mn-lt"/>
            </a:endParaRPr>
          </a:p>
          <a:p>
            <a:pPr marL="457200" indent="-457200"/>
            <a:endParaRPr lang="el-GR" dirty="0" smtClean="0">
              <a:latin typeface="+mn-lt"/>
            </a:endParaRPr>
          </a:p>
        </p:txBody>
      </p:sp>
      <p:pic>
        <p:nvPicPr>
          <p:cNvPr id="7" name="Picture 2" descr="ασα202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568" y="1988840"/>
            <a:ext cx="7338060" cy="450723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3258</TotalTime>
  <Words>3644</Words>
  <Application>Microsoft Office PowerPoint</Application>
  <PresentationFormat>On-screen Show (4:3)</PresentationFormat>
  <Paragraphs>1055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Verdana</vt:lpstr>
      <vt:lpstr>Wingdings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INTERREG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vtsiagkante</dc:creator>
  <cp:lastModifiedBy>ajk</cp:lastModifiedBy>
  <cp:revision>249</cp:revision>
  <cp:lastPrinted>2017-10-17T07:15:00Z</cp:lastPrinted>
  <dcterms:created xsi:type="dcterms:W3CDTF">2015-10-07T06:50:18Z</dcterms:created>
  <dcterms:modified xsi:type="dcterms:W3CDTF">2019-12-04T22:31:22Z</dcterms:modified>
</cp:coreProperties>
</file>