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notesMasterIdLst>
    <p:notesMasterId r:id="rId39"/>
  </p:notesMasterIdLst>
  <p:sldIdLst>
    <p:sldId id="256" r:id="rId2"/>
    <p:sldId id="325" r:id="rId3"/>
    <p:sldId id="324" r:id="rId4"/>
    <p:sldId id="322" r:id="rId5"/>
    <p:sldId id="314" r:id="rId6"/>
    <p:sldId id="312" r:id="rId7"/>
    <p:sldId id="311" r:id="rId8"/>
    <p:sldId id="318" r:id="rId9"/>
    <p:sldId id="319" r:id="rId10"/>
    <p:sldId id="320" r:id="rId11"/>
    <p:sldId id="321" r:id="rId12"/>
    <p:sldId id="297" r:id="rId13"/>
    <p:sldId id="315" r:id="rId14"/>
    <p:sldId id="316" r:id="rId15"/>
    <p:sldId id="317" r:id="rId16"/>
    <p:sldId id="299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03" r:id="rId36"/>
    <p:sldId id="323" r:id="rId37"/>
    <p:sldId id="298" r:id="rId38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8834" autoAdjust="0"/>
  </p:normalViewPr>
  <p:slideViewPr>
    <p:cSldViewPr>
      <p:cViewPr varScale="1">
        <p:scale>
          <a:sx n="76" d="100"/>
          <a:sy n="76" d="100"/>
        </p:scale>
        <p:origin x="163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6AAABA-68F3-443F-B3A3-96A3E203A1C8}" type="doc">
      <dgm:prSet loTypeId="urn:microsoft.com/office/officeart/2009/3/layout/StepUp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0C12B0D-9D02-4F03-AC5D-A6163868020B}">
      <dgm:prSet phldrT="[Text]" custT="1"/>
      <dgm:spPr/>
      <dgm:t>
        <a:bodyPr/>
        <a:lstStyle/>
        <a:p>
          <a:r>
            <a:rPr lang="el-GR" sz="1800" dirty="0" smtClean="0"/>
            <a:t>Παραλαβή δειγμάτων</a:t>
          </a:r>
          <a:endParaRPr lang="el-GR" sz="1800" dirty="0"/>
        </a:p>
      </dgm:t>
    </dgm:pt>
    <dgm:pt modelId="{16D0AF4E-16F7-47F7-AFC2-D72C6DCC2956}" type="parTrans" cxnId="{D287DB6E-D803-4536-997F-C77816BB87F9}">
      <dgm:prSet/>
      <dgm:spPr/>
      <dgm:t>
        <a:bodyPr/>
        <a:lstStyle/>
        <a:p>
          <a:endParaRPr lang="el-GR" sz="1400"/>
        </a:p>
      </dgm:t>
    </dgm:pt>
    <dgm:pt modelId="{AFA88EED-E08B-46DF-97CA-21D18FE1E9D3}" type="sibTrans" cxnId="{D287DB6E-D803-4536-997F-C77816BB87F9}">
      <dgm:prSet/>
      <dgm:spPr/>
      <dgm:t>
        <a:bodyPr/>
        <a:lstStyle/>
        <a:p>
          <a:endParaRPr lang="el-GR" sz="1400"/>
        </a:p>
      </dgm:t>
    </dgm:pt>
    <dgm:pt modelId="{AC68D5B6-D4F9-4360-AE76-A1AEE8CC97BA}">
      <dgm:prSet phldrT="[Text]" custT="1"/>
      <dgm:spPr/>
      <dgm:t>
        <a:bodyPr/>
        <a:lstStyle/>
        <a:p>
          <a:r>
            <a:rPr lang="el-GR" sz="1800" dirty="0" smtClean="0"/>
            <a:t>Προσδιορισμός τέφρας-πύρωση</a:t>
          </a:r>
          <a:r>
            <a:rPr lang="en-US" sz="1800" dirty="0" smtClean="0"/>
            <a:t> (</a:t>
          </a:r>
          <a:r>
            <a:rPr lang="el-GR" sz="1800" dirty="0" smtClean="0"/>
            <a:t>550 ± 10</a:t>
          </a:r>
          <a:r>
            <a:rPr lang="el-GR" sz="1800" dirty="0" smtClean="0">
              <a:latin typeface="Calibri" panose="020F0502020204030204" pitchFamily="34" charset="0"/>
            </a:rPr>
            <a:t>°</a:t>
          </a:r>
          <a:r>
            <a:rPr lang="en-US" sz="1800" dirty="0" smtClean="0">
              <a:latin typeface="Calibri" panose="020F0502020204030204" pitchFamily="34" charset="0"/>
            </a:rPr>
            <a:t>C</a:t>
          </a:r>
          <a:r>
            <a:rPr lang="en-US" sz="1800" dirty="0" smtClean="0"/>
            <a:t>)</a:t>
          </a:r>
          <a:endParaRPr lang="el-GR" sz="1800" dirty="0"/>
        </a:p>
      </dgm:t>
    </dgm:pt>
    <dgm:pt modelId="{033AF704-26FD-4F07-AC06-FA2B27E653ED}" type="parTrans" cxnId="{AF1AD60E-CC23-40BE-843F-B8C1A5B3A703}">
      <dgm:prSet/>
      <dgm:spPr/>
      <dgm:t>
        <a:bodyPr/>
        <a:lstStyle/>
        <a:p>
          <a:endParaRPr lang="el-GR" sz="1400"/>
        </a:p>
      </dgm:t>
    </dgm:pt>
    <dgm:pt modelId="{7A0F0746-FCFB-4D54-97CE-853A5EEB99A9}" type="sibTrans" cxnId="{AF1AD60E-CC23-40BE-843F-B8C1A5B3A703}">
      <dgm:prSet/>
      <dgm:spPr/>
      <dgm:t>
        <a:bodyPr/>
        <a:lstStyle/>
        <a:p>
          <a:endParaRPr lang="el-GR" sz="1400"/>
        </a:p>
      </dgm:t>
    </dgm:pt>
    <dgm:pt modelId="{DFF00000-DC73-49D9-8A42-7C8BEB1AED35}">
      <dgm:prSet phldrT="[Text]" custT="1"/>
      <dgm:spPr/>
      <dgm:t>
        <a:bodyPr/>
        <a:lstStyle/>
        <a:p>
          <a:r>
            <a:rPr lang="el-GR" sz="1800" dirty="0" smtClean="0">
              <a:latin typeface="Calibri" panose="020F0502020204030204" pitchFamily="34" charset="0"/>
            </a:rPr>
            <a:t>Προσδιορισμός υγρασίας (105°</a:t>
          </a:r>
          <a:r>
            <a:rPr lang="en-US" sz="1800" dirty="0" smtClean="0">
              <a:latin typeface="Calibri" panose="020F0502020204030204" pitchFamily="34" charset="0"/>
            </a:rPr>
            <a:t>C</a:t>
          </a:r>
          <a:r>
            <a:rPr lang="el-GR" sz="1800" dirty="0" smtClean="0"/>
            <a:t>± </a:t>
          </a:r>
          <a:r>
            <a:rPr lang="en-US" sz="1800" dirty="0" smtClean="0"/>
            <a:t>2</a:t>
          </a:r>
          <a:r>
            <a:rPr lang="el-GR" sz="1800" dirty="0" smtClean="0">
              <a:latin typeface="Calibri" panose="020F0502020204030204" pitchFamily="34" charset="0"/>
            </a:rPr>
            <a:t>°</a:t>
          </a:r>
          <a:r>
            <a:rPr lang="en-US" sz="1800" dirty="0" smtClean="0">
              <a:latin typeface="Calibri" panose="020F0502020204030204" pitchFamily="34" charset="0"/>
            </a:rPr>
            <a:t>C)</a:t>
          </a:r>
          <a:endParaRPr lang="el-GR" sz="1800" dirty="0"/>
        </a:p>
      </dgm:t>
    </dgm:pt>
    <dgm:pt modelId="{4BDF6E82-D7A2-495E-BFB2-BDE944841E7C}" type="parTrans" cxnId="{E6991894-D499-41DD-A277-78FC9FCB865E}">
      <dgm:prSet/>
      <dgm:spPr/>
      <dgm:t>
        <a:bodyPr/>
        <a:lstStyle/>
        <a:p>
          <a:endParaRPr lang="el-GR" sz="1400"/>
        </a:p>
      </dgm:t>
    </dgm:pt>
    <dgm:pt modelId="{69EFD8C8-7886-48A2-83BE-A42502B9D7FC}" type="sibTrans" cxnId="{E6991894-D499-41DD-A277-78FC9FCB865E}">
      <dgm:prSet/>
      <dgm:spPr/>
      <dgm:t>
        <a:bodyPr/>
        <a:lstStyle/>
        <a:p>
          <a:endParaRPr lang="el-GR" sz="1400"/>
        </a:p>
      </dgm:t>
    </dgm:pt>
    <dgm:pt modelId="{1E6AC73E-3AC5-4E4C-BA6A-D18E8B3F303A}">
      <dgm:prSet phldrT="[Text]" custT="1"/>
      <dgm:spPr/>
      <dgm:t>
        <a:bodyPr/>
        <a:lstStyle/>
        <a:p>
          <a:r>
            <a:rPr lang="el-GR" sz="1800" dirty="0" smtClean="0"/>
            <a:t>Προσδιορισμός </a:t>
          </a:r>
          <a:r>
            <a:rPr lang="el-GR" sz="1800" dirty="0" err="1" smtClean="0"/>
            <a:t>βαρέων</a:t>
          </a:r>
          <a:r>
            <a:rPr lang="el-GR" sz="1800" dirty="0" smtClean="0"/>
            <a:t> μετάλλων στην τέφρα</a:t>
          </a:r>
          <a:endParaRPr lang="el-GR" sz="1800" dirty="0"/>
        </a:p>
      </dgm:t>
    </dgm:pt>
    <dgm:pt modelId="{7B7636D0-3307-4F3B-B677-AA580F2BD42A}" type="parTrans" cxnId="{351971DC-205B-4D34-BC9A-CA1D2C450800}">
      <dgm:prSet/>
      <dgm:spPr/>
      <dgm:t>
        <a:bodyPr/>
        <a:lstStyle/>
        <a:p>
          <a:endParaRPr lang="el-GR" sz="1600"/>
        </a:p>
      </dgm:t>
    </dgm:pt>
    <dgm:pt modelId="{1D4AB73F-C96C-4804-B17E-A6EC89F5E763}" type="sibTrans" cxnId="{351971DC-205B-4D34-BC9A-CA1D2C450800}">
      <dgm:prSet/>
      <dgm:spPr/>
      <dgm:t>
        <a:bodyPr/>
        <a:lstStyle/>
        <a:p>
          <a:endParaRPr lang="el-GR" sz="1600"/>
        </a:p>
      </dgm:t>
    </dgm:pt>
    <dgm:pt modelId="{BBB4C917-D87D-479A-B052-967DB6F98345}" type="pres">
      <dgm:prSet presAssocID="{CC6AAABA-68F3-443F-B3A3-96A3E203A1C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5291389B-6A9E-483D-A147-8AE4F2DD669D}" type="pres">
      <dgm:prSet presAssocID="{10C12B0D-9D02-4F03-AC5D-A6163868020B}" presName="composite" presStyleCnt="0"/>
      <dgm:spPr/>
    </dgm:pt>
    <dgm:pt modelId="{A8E1FAFC-0894-4111-BF65-8AD261543AE4}" type="pres">
      <dgm:prSet presAssocID="{10C12B0D-9D02-4F03-AC5D-A6163868020B}" presName="LShape" presStyleLbl="alignNode1" presStyleIdx="0" presStyleCnt="7"/>
      <dgm:spPr/>
    </dgm:pt>
    <dgm:pt modelId="{A479580D-2C10-413F-815B-C8CC8D336C0F}" type="pres">
      <dgm:prSet presAssocID="{10C12B0D-9D02-4F03-AC5D-A6163868020B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06A2C3B-4019-496D-A498-64808D6B0308}" type="pres">
      <dgm:prSet presAssocID="{10C12B0D-9D02-4F03-AC5D-A6163868020B}" presName="Triangle" presStyleLbl="alignNode1" presStyleIdx="1" presStyleCnt="7"/>
      <dgm:spPr/>
    </dgm:pt>
    <dgm:pt modelId="{6A84F7FA-F487-4B36-A43B-D5A8957B06CF}" type="pres">
      <dgm:prSet presAssocID="{AFA88EED-E08B-46DF-97CA-21D18FE1E9D3}" presName="sibTrans" presStyleCnt="0"/>
      <dgm:spPr/>
    </dgm:pt>
    <dgm:pt modelId="{7A021CDD-E002-4B3A-8BB2-4912DB693815}" type="pres">
      <dgm:prSet presAssocID="{AFA88EED-E08B-46DF-97CA-21D18FE1E9D3}" presName="space" presStyleCnt="0"/>
      <dgm:spPr/>
    </dgm:pt>
    <dgm:pt modelId="{5D42F305-189D-4D6D-B491-F5D644E6B7B6}" type="pres">
      <dgm:prSet presAssocID="{DFF00000-DC73-49D9-8A42-7C8BEB1AED35}" presName="composite" presStyleCnt="0"/>
      <dgm:spPr/>
    </dgm:pt>
    <dgm:pt modelId="{104DFCCB-095F-47F5-A712-99BAC054C483}" type="pres">
      <dgm:prSet presAssocID="{DFF00000-DC73-49D9-8A42-7C8BEB1AED35}" presName="LShape" presStyleLbl="alignNode1" presStyleIdx="2" presStyleCnt="7"/>
      <dgm:spPr/>
    </dgm:pt>
    <dgm:pt modelId="{FD82232D-9037-4363-91CE-C870307AFBFB}" type="pres">
      <dgm:prSet presAssocID="{DFF00000-DC73-49D9-8A42-7C8BEB1AED35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698F533-2775-4941-8455-2CECA150E8C7}" type="pres">
      <dgm:prSet presAssocID="{DFF00000-DC73-49D9-8A42-7C8BEB1AED35}" presName="Triangle" presStyleLbl="alignNode1" presStyleIdx="3" presStyleCnt="7"/>
      <dgm:spPr/>
    </dgm:pt>
    <dgm:pt modelId="{D95B90E1-C645-498F-8242-71089CE88457}" type="pres">
      <dgm:prSet presAssocID="{69EFD8C8-7886-48A2-83BE-A42502B9D7FC}" presName="sibTrans" presStyleCnt="0"/>
      <dgm:spPr/>
    </dgm:pt>
    <dgm:pt modelId="{CE393D1B-91C9-4D54-AA51-87A5165C544F}" type="pres">
      <dgm:prSet presAssocID="{69EFD8C8-7886-48A2-83BE-A42502B9D7FC}" presName="space" presStyleCnt="0"/>
      <dgm:spPr/>
    </dgm:pt>
    <dgm:pt modelId="{4C7BCD5E-B9A4-454B-8324-E2DDE2ED4F13}" type="pres">
      <dgm:prSet presAssocID="{AC68D5B6-D4F9-4360-AE76-A1AEE8CC97BA}" presName="composite" presStyleCnt="0"/>
      <dgm:spPr/>
    </dgm:pt>
    <dgm:pt modelId="{1FD1B0CA-4676-408D-8A6C-D4ABF5DBAC7B}" type="pres">
      <dgm:prSet presAssocID="{AC68D5B6-D4F9-4360-AE76-A1AEE8CC97BA}" presName="LShape" presStyleLbl="alignNode1" presStyleIdx="4" presStyleCnt="7"/>
      <dgm:spPr/>
    </dgm:pt>
    <dgm:pt modelId="{ADC00E47-410F-4BA1-B9BA-D0D36C90B64C}" type="pres">
      <dgm:prSet presAssocID="{AC68D5B6-D4F9-4360-AE76-A1AEE8CC97BA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7AA7EB9-DB9E-427C-A810-0A100DC97805}" type="pres">
      <dgm:prSet presAssocID="{AC68D5B6-D4F9-4360-AE76-A1AEE8CC97BA}" presName="Triangle" presStyleLbl="alignNode1" presStyleIdx="5" presStyleCnt="7"/>
      <dgm:spPr/>
    </dgm:pt>
    <dgm:pt modelId="{6697B476-CB4A-41D3-8F99-CD7520517DFB}" type="pres">
      <dgm:prSet presAssocID="{7A0F0746-FCFB-4D54-97CE-853A5EEB99A9}" presName="sibTrans" presStyleCnt="0"/>
      <dgm:spPr/>
    </dgm:pt>
    <dgm:pt modelId="{89B294A9-79BB-4CBD-99A8-621D47BC6044}" type="pres">
      <dgm:prSet presAssocID="{7A0F0746-FCFB-4D54-97CE-853A5EEB99A9}" presName="space" presStyleCnt="0"/>
      <dgm:spPr/>
    </dgm:pt>
    <dgm:pt modelId="{AA7E22FA-3EE8-402B-A213-B38D3C35B03F}" type="pres">
      <dgm:prSet presAssocID="{1E6AC73E-3AC5-4E4C-BA6A-D18E8B3F303A}" presName="composite" presStyleCnt="0"/>
      <dgm:spPr/>
    </dgm:pt>
    <dgm:pt modelId="{FE970C40-34FD-414D-AA54-55121F3A23C3}" type="pres">
      <dgm:prSet presAssocID="{1E6AC73E-3AC5-4E4C-BA6A-D18E8B3F303A}" presName="LShape" presStyleLbl="alignNode1" presStyleIdx="6" presStyleCnt="7"/>
      <dgm:spPr/>
    </dgm:pt>
    <dgm:pt modelId="{AADD1D34-986E-4025-AC22-4D304B063B12}" type="pres">
      <dgm:prSet presAssocID="{1E6AC73E-3AC5-4E4C-BA6A-D18E8B3F303A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50B7109-7C4C-4D04-B474-E09F64B91650}" type="presOf" srcId="{10C12B0D-9D02-4F03-AC5D-A6163868020B}" destId="{A479580D-2C10-413F-815B-C8CC8D336C0F}" srcOrd="0" destOrd="0" presId="urn:microsoft.com/office/officeart/2009/3/layout/StepUpProcess"/>
    <dgm:cxn modelId="{AF1AD60E-CC23-40BE-843F-B8C1A5B3A703}" srcId="{CC6AAABA-68F3-443F-B3A3-96A3E203A1C8}" destId="{AC68D5B6-D4F9-4360-AE76-A1AEE8CC97BA}" srcOrd="2" destOrd="0" parTransId="{033AF704-26FD-4F07-AC06-FA2B27E653ED}" sibTransId="{7A0F0746-FCFB-4D54-97CE-853A5EEB99A9}"/>
    <dgm:cxn modelId="{C96435D0-DE10-4BBE-807D-3CF8905C27AD}" type="presOf" srcId="{AC68D5B6-D4F9-4360-AE76-A1AEE8CC97BA}" destId="{ADC00E47-410F-4BA1-B9BA-D0D36C90B64C}" srcOrd="0" destOrd="0" presId="urn:microsoft.com/office/officeart/2009/3/layout/StepUpProcess"/>
    <dgm:cxn modelId="{351971DC-205B-4D34-BC9A-CA1D2C450800}" srcId="{CC6AAABA-68F3-443F-B3A3-96A3E203A1C8}" destId="{1E6AC73E-3AC5-4E4C-BA6A-D18E8B3F303A}" srcOrd="3" destOrd="0" parTransId="{7B7636D0-3307-4F3B-B677-AA580F2BD42A}" sibTransId="{1D4AB73F-C96C-4804-B17E-A6EC89F5E763}"/>
    <dgm:cxn modelId="{64F5C107-F077-456A-A678-C04AAE9AB3A7}" type="presOf" srcId="{DFF00000-DC73-49D9-8A42-7C8BEB1AED35}" destId="{FD82232D-9037-4363-91CE-C870307AFBFB}" srcOrd="0" destOrd="0" presId="urn:microsoft.com/office/officeart/2009/3/layout/StepUpProcess"/>
    <dgm:cxn modelId="{7E22BD96-697B-4A3C-BB6D-8DA1AED598C3}" type="presOf" srcId="{1E6AC73E-3AC5-4E4C-BA6A-D18E8B3F303A}" destId="{AADD1D34-986E-4025-AC22-4D304B063B12}" srcOrd="0" destOrd="0" presId="urn:microsoft.com/office/officeart/2009/3/layout/StepUpProcess"/>
    <dgm:cxn modelId="{9AFD4BB0-134A-4953-8364-0436A830D0DD}" type="presOf" srcId="{CC6AAABA-68F3-443F-B3A3-96A3E203A1C8}" destId="{BBB4C917-D87D-479A-B052-967DB6F98345}" srcOrd="0" destOrd="0" presId="urn:microsoft.com/office/officeart/2009/3/layout/StepUpProcess"/>
    <dgm:cxn modelId="{E6991894-D499-41DD-A277-78FC9FCB865E}" srcId="{CC6AAABA-68F3-443F-B3A3-96A3E203A1C8}" destId="{DFF00000-DC73-49D9-8A42-7C8BEB1AED35}" srcOrd="1" destOrd="0" parTransId="{4BDF6E82-D7A2-495E-BFB2-BDE944841E7C}" sibTransId="{69EFD8C8-7886-48A2-83BE-A42502B9D7FC}"/>
    <dgm:cxn modelId="{D287DB6E-D803-4536-997F-C77816BB87F9}" srcId="{CC6AAABA-68F3-443F-B3A3-96A3E203A1C8}" destId="{10C12B0D-9D02-4F03-AC5D-A6163868020B}" srcOrd="0" destOrd="0" parTransId="{16D0AF4E-16F7-47F7-AFC2-D72C6DCC2956}" sibTransId="{AFA88EED-E08B-46DF-97CA-21D18FE1E9D3}"/>
    <dgm:cxn modelId="{AE56267C-779F-4E6A-BCB8-E2DBC6F4FE2E}" type="presParOf" srcId="{BBB4C917-D87D-479A-B052-967DB6F98345}" destId="{5291389B-6A9E-483D-A147-8AE4F2DD669D}" srcOrd="0" destOrd="0" presId="urn:microsoft.com/office/officeart/2009/3/layout/StepUpProcess"/>
    <dgm:cxn modelId="{77A9E881-FA4A-45B8-A275-581E83136057}" type="presParOf" srcId="{5291389B-6A9E-483D-A147-8AE4F2DD669D}" destId="{A8E1FAFC-0894-4111-BF65-8AD261543AE4}" srcOrd="0" destOrd="0" presId="urn:microsoft.com/office/officeart/2009/3/layout/StepUpProcess"/>
    <dgm:cxn modelId="{1A4B2F6D-9834-4899-9FDB-539198159249}" type="presParOf" srcId="{5291389B-6A9E-483D-A147-8AE4F2DD669D}" destId="{A479580D-2C10-413F-815B-C8CC8D336C0F}" srcOrd="1" destOrd="0" presId="urn:microsoft.com/office/officeart/2009/3/layout/StepUpProcess"/>
    <dgm:cxn modelId="{396FE55A-CB29-4E18-A0ED-AD6ADA896A44}" type="presParOf" srcId="{5291389B-6A9E-483D-A147-8AE4F2DD669D}" destId="{E06A2C3B-4019-496D-A498-64808D6B0308}" srcOrd="2" destOrd="0" presId="urn:microsoft.com/office/officeart/2009/3/layout/StepUpProcess"/>
    <dgm:cxn modelId="{53A1E8AE-DE36-4007-AD13-79A2DF23969D}" type="presParOf" srcId="{BBB4C917-D87D-479A-B052-967DB6F98345}" destId="{6A84F7FA-F487-4B36-A43B-D5A8957B06CF}" srcOrd="1" destOrd="0" presId="urn:microsoft.com/office/officeart/2009/3/layout/StepUpProcess"/>
    <dgm:cxn modelId="{73794C47-73D3-4B40-A7D5-9F6E9757AA6E}" type="presParOf" srcId="{6A84F7FA-F487-4B36-A43B-D5A8957B06CF}" destId="{7A021CDD-E002-4B3A-8BB2-4912DB693815}" srcOrd="0" destOrd="0" presId="urn:microsoft.com/office/officeart/2009/3/layout/StepUpProcess"/>
    <dgm:cxn modelId="{CC39024D-0D50-4197-8066-FEC2FA934B78}" type="presParOf" srcId="{BBB4C917-D87D-479A-B052-967DB6F98345}" destId="{5D42F305-189D-4D6D-B491-F5D644E6B7B6}" srcOrd="2" destOrd="0" presId="urn:microsoft.com/office/officeart/2009/3/layout/StepUpProcess"/>
    <dgm:cxn modelId="{B5F8829E-8889-4731-811D-F20A23A6EB7C}" type="presParOf" srcId="{5D42F305-189D-4D6D-B491-F5D644E6B7B6}" destId="{104DFCCB-095F-47F5-A712-99BAC054C483}" srcOrd="0" destOrd="0" presId="urn:microsoft.com/office/officeart/2009/3/layout/StepUpProcess"/>
    <dgm:cxn modelId="{2F4ABABD-E709-40A7-A133-788B567C8B75}" type="presParOf" srcId="{5D42F305-189D-4D6D-B491-F5D644E6B7B6}" destId="{FD82232D-9037-4363-91CE-C870307AFBFB}" srcOrd="1" destOrd="0" presId="urn:microsoft.com/office/officeart/2009/3/layout/StepUpProcess"/>
    <dgm:cxn modelId="{CBA8C808-6B9F-4E86-9F98-5F6A76E5623A}" type="presParOf" srcId="{5D42F305-189D-4D6D-B491-F5D644E6B7B6}" destId="{F698F533-2775-4941-8455-2CECA150E8C7}" srcOrd="2" destOrd="0" presId="urn:microsoft.com/office/officeart/2009/3/layout/StepUpProcess"/>
    <dgm:cxn modelId="{901C52D9-5F88-4921-959E-2019ADDEAA28}" type="presParOf" srcId="{BBB4C917-D87D-479A-B052-967DB6F98345}" destId="{D95B90E1-C645-498F-8242-71089CE88457}" srcOrd="3" destOrd="0" presId="urn:microsoft.com/office/officeart/2009/3/layout/StepUpProcess"/>
    <dgm:cxn modelId="{AD6F7799-3D4B-471B-9130-D872865042E1}" type="presParOf" srcId="{D95B90E1-C645-498F-8242-71089CE88457}" destId="{CE393D1B-91C9-4D54-AA51-87A5165C544F}" srcOrd="0" destOrd="0" presId="urn:microsoft.com/office/officeart/2009/3/layout/StepUpProcess"/>
    <dgm:cxn modelId="{485F14D8-3FE1-4E3B-9984-5E1257ECAC41}" type="presParOf" srcId="{BBB4C917-D87D-479A-B052-967DB6F98345}" destId="{4C7BCD5E-B9A4-454B-8324-E2DDE2ED4F13}" srcOrd="4" destOrd="0" presId="urn:microsoft.com/office/officeart/2009/3/layout/StepUpProcess"/>
    <dgm:cxn modelId="{21925A14-E61F-4829-A29D-47D7E8B0EDF9}" type="presParOf" srcId="{4C7BCD5E-B9A4-454B-8324-E2DDE2ED4F13}" destId="{1FD1B0CA-4676-408D-8A6C-D4ABF5DBAC7B}" srcOrd="0" destOrd="0" presId="urn:microsoft.com/office/officeart/2009/3/layout/StepUpProcess"/>
    <dgm:cxn modelId="{4FD0A4CC-52ED-4EB9-8C23-6529AD344FBD}" type="presParOf" srcId="{4C7BCD5E-B9A4-454B-8324-E2DDE2ED4F13}" destId="{ADC00E47-410F-4BA1-B9BA-D0D36C90B64C}" srcOrd="1" destOrd="0" presId="urn:microsoft.com/office/officeart/2009/3/layout/StepUpProcess"/>
    <dgm:cxn modelId="{05A70747-E449-49BF-A221-6554D39666BE}" type="presParOf" srcId="{4C7BCD5E-B9A4-454B-8324-E2DDE2ED4F13}" destId="{07AA7EB9-DB9E-427C-A810-0A100DC97805}" srcOrd="2" destOrd="0" presId="urn:microsoft.com/office/officeart/2009/3/layout/StepUpProcess"/>
    <dgm:cxn modelId="{1D45B589-7056-4634-9C15-D1DC04435FC3}" type="presParOf" srcId="{BBB4C917-D87D-479A-B052-967DB6F98345}" destId="{6697B476-CB4A-41D3-8F99-CD7520517DFB}" srcOrd="5" destOrd="0" presId="urn:microsoft.com/office/officeart/2009/3/layout/StepUpProcess"/>
    <dgm:cxn modelId="{F0ABB87D-E35F-4F57-9263-199B804F31F4}" type="presParOf" srcId="{6697B476-CB4A-41D3-8F99-CD7520517DFB}" destId="{89B294A9-79BB-4CBD-99A8-621D47BC6044}" srcOrd="0" destOrd="0" presId="urn:microsoft.com/office/officeart/2009/3/layout/StepUpProcess"/>
    <dgm:cxn modelId="{29D4443D-20BE-4FEF-8017-012181C57F62}" type="presParOf" srcId="{BBB4C917-D87D-479A-B052-967DB6F98345}" destId="{AA7E22FA-3EE8-402B-A213-B38D3C35B03F}" srcOrd="6" destOrd="0" presId="urn:microsoft.com/office/officeart/2009/3/layout/StepUpProcess"/>
    <dgm:cxn modelId="{957C9DC1-C130-461B-AB6A-B1717F7E6EFE}" type="presParOf" srcId="{AA7E22FA-3EE8-402B-A213-B38D3C35B03F}" destId="{FE970C40-34FD-414D-AA54-55121F3A23C3}" srcOrd="0" destOrd="0" presId="urn:microsoft.com/office/officeart/2009/3/layout/StepUpProcess"/>
    <dgm:cxn modelId="{B0707BDC-DFB3-4BCF-8267-EAA475D33CFB}" type="presParOf" srcId="{AA7E22FA-3EE8-402B-A213-B38D3C35B03F}" destId="{AADD1D34-986E-4025-AC22-4D304B063B1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6AAABA-68F3-443F-B3A3-96A3E203A1C8}" type="doc">
      <dgm:prSet loTypeId="urn:microsoft.com/office/officeart/2009/3/layout/StepUp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0C12B0D-9D02-4F03-AC5D-A6163868020B}">
      <dgm:prSet phldrT="[Text]"/>
      <dgm:spPr/>
      <dgm:t>
        <a:bodyPr/>
        <a:lstStyle/>
        <a:p>
          <a:r>
            <a:rPr lang="el-GR" dirty="0" smtClean="0"/>
            <a:t>Παραλαβή δειγμάτων</a:t>
          </a:r>
          <a:endParaRPr lang="el-GR" dirty="0"/>
        </a:p>
      </dgm:t>
    </dgm:pt>
    <dgm:pt modelId="{16D0AF4E-16F7-47F7-AFC2-D72C6DCC2956}" type="parTrans" cxnId="{D287DB6E-D803-4536-997F-C77816BB87F9}">
      <dgm:prSet/>
      <dgm:spPr/>
      <dgm:t>
        <a:bodyPr/>
        <a:lstStyle/>
        <a:p>
          <a:endParaRPr lang="el-GR"/>
        </a:p>
      </dgm:t>
    </dgm:pt>
    <dgm:pt modelId="{AFA88EED-E08B-46DF-97CA-21D18FE1E9D3}" type="sibTrans" cxnId="{D287DB6E-D803-4536-997F-C77816BB87F9}">
      <dgm:prSet/>
      <dgm:spPr/>
      <dgm:t>
        <a:bodyPr/>
        <a:lstStyle/>
        <a:p>
          <a:endParaRPr lang="el-GR"/>
        </a:p>
      </dgm:t>
    </dgm:pt>
    <dgm:pt modelId="{354F2BA8-575C-4010-AB8A-BE9A7CD9EB1E}">
      <dgm:prSet phldrT="[Text]"/>
      <dgm:spPr/>
      <dgm:t>
        <a:bodyPr/>
        <a:lstStyle/>
        <a:p>
          <a:r>
            <a:rPr lang="el-GR" dirty="0" smtClean="0"/>
            <a:t>Άλεση</a:t>
          </a:r>
          <a:endParaRPr lang="el-GR" dirty="0"/>
        </a:p>
      </dgm:t>
    </dgm:pt>
    <dgm:pt modelId="{FF7FC215-D0FC-4856-A356-C58235A417F4}" type="parTrans" cxnId="{9936DE79-7A4E-4A20-84FC-CCA4D43C07AD}">
      <dgm:prSet/>
      <dgm:spPr/>
      <dgm:t>
        <a:bodyPr/>
        <a:lstStyle/>
        <a:p>
          <a:endParaRPr lang="el-GR"/>
        </a:p>
      </dgm:t>
    </dgm:pt>
    <dgm:pt modelId="{262A6E7C-14CF-4CFF-BE19-973AA52FA0E5}" type="sibTrans" cxnId="{9936DE79-7A4E-4A20-84FC-CCA4D43C07AD}">
      <dgm:prSet/>
      <dgm:spPr/>
      <dgm:t>
        <a:bodyPr/>
        <a:lstStyle/>
        <a:p>
          <a:endParaRPr lang="el-GR"/>
        </a:p>
      </dgm:t>
    </dgm:pt>
    <dgm:pt modelId="{AC68D5B6-D4F9-4360-AE76-A1AEE8CC97BA}">
      <dgm:prSet phldrT="[Text]"/>
      <dgm:spPr/>
      <dgm:t>
        <a:bodyPr/>
        <a:lstStyle/>
        <a:p>
          <a:r>
            <a:rPr lang="el-GR" dirty="0" smtClean="0">
              <a:latin typeface="Calibri" panose="020F0502020204030204" pitchFamily="34" charset="0"/>
            </a:rPr>
            <a:t>Προσδιορισμός</a:t>
          </a:r>
        </a:p>
        <a:p>
          <a:r>
            <a:rPr lang="el-GR" dirty="0" smtClean="0">
              <a:latin typeface="Calibri" panose="020F0502020204030204" pitchFamily="34" charset="0"/>
            </a:rPr>
            <a:t>▪ </a:t>
          </a:r>
          <a:r>
            <a:rPr lang="el-GR" dirty="0" smtClean="0"/>
            <a:t>Ανώτερης και κατώτερης θερμογόνου δύναμης (LHV, HHV)</a:t>
          </a:r>
        </a:p>
        <a:p>
          <a:r>
            <a:rPr lang="el-GR" dirty="0" smtClean="0">
              <a:latin typeface="Calibri" panose="020F0502020204030204" pitchFamily="34" charset="0"/>
            </a:rPr>
            <a:t>▪ Ά</a:t>
          </a:r>
          <a:r>
            <a:rPr lang="el-GR" dirty="0" smtClean="0"/>
            <a:t>νθρακα και υδρογόνου</a:t>
          </a:r>
          <a:endParaRPr lang="el-GR" dirty="0"/>
        </a:p>
      </dgm:t>
    </dgm:pt>
    <dgm:pt modelId="{033AF704-26FD-4F07-AC06-FA2B27E653ED}" type="parTrans" cxnId="{AF1AD60E-CC23-40BE-843F-B8C1A5B3A703}">
      <dgm:prSet/>
      <dgm:spPr/>
      <dgm:t>
        <a:bodyPr/>
        <a:lstStyle/>
        <a:p>
          <a:endParaRPr lang="el-GR"/>
        </a:p>
      </dgm:t>
    </dgm:pt>
    <dgm:pt modelId="{7A0F0746-FCFB-4D54-97CE-853A5EEB99A9}" type="sibTrans" cxnId="{AF1AD60E-CC23-40BE-843F-B8C1A5B3A703}">
      <dgm:prSet/>
      <dgm:spPr/>
      <dgm:t>
        <a:bodyPr/>
        <a:lstStyle/>
        <a:p>
          <a:endParaRPr lang="el-GR"/>
        </a:p>
      </dgm:t>
    </dgm:pt>
    <dgm:pt modelId="{DFF00000-DC73-49D9-8A42-7C8BEB1AED35}">
      <dgm:prSet phldrT="[Text]"/>
      <dgm:spPr/>
      <dgm:t>
        <a:bodyPr/>
        <a:lstStyle/>
        <a:p>
          <a:r>
            <a:rPr lang="el-GR" dirty="0" smtClean="0">
              <a:latin typeface="Calibri" panose="020F0502020204030204" pitchFamily="34" charset="0"/>
            </a:rPr>
            <a:t>▪  </a:t>
          </a:r>
          <a:r>
            <a:rPr lang="el-GR" dirty="0" smtClean="0"/>
            <a:t>Αγροτικά υπολείμματα: ξήρανση</a:t>
          </a:r>
        </a:p>
        <a:p>
          <a:r>
            <a:rPr lang="el-GR" dirty="0" smtClean="0">
              <a:latin typeface="Calibri" panose="020F0502020204030204" pitchFamily="34" charset="0"/>
            </a:rPr>
            <a:t>▪ </a:t>
          </a:r>
          <a:r>
            <a:rPr lang="el-GR" dirty="0" err="1" smtClean="0"/>
            <a:t>Βιοαπόβλητο</a:t>
          </a:r>
          <a:r>
            <a:rPr lang="el-GR" dirty="0" smtClean="0"/>
            <a:t>: Ανάλυση ως έχει</a:t>
          </a:r>
          <a:endParaRPr lang="el-GR" dirty="0"/>
        </a:p>
      </dgm:t>
    </dgm:pt>
    <dgm:pt modelId="{4BDF6E82-D7A2-495E-BFB2-BDE944841E7C}" type="parTrans" cxnId="{E6991894-D499-41DD-A277-78FC9FCB865E}">
      <dgm:prSet/>
      <dgm:spPr/>
      <dgm:t>
        <a:bodyPr/>
        <a:lstStyle/>
        <a:p>
          <a:endParaRPr lang="el-GR"/>
        </a:p>
      </dgm:t>
    </dgm:pt>
    <dgm:pt modelId="{69EFD8C8-7886-48A2-83BE-A42502B9D7FC}" type="sibTrans" cxnId="{E6991894-D499-41DD-A277-78FC9FCB865E}">
      <dgm:prSet/>
      <dgm:spPr/>
      <dgm:t>
        <a:bodyPr/>
        <a:lstStyle/>
        <a:p>
          <a:endParaRPr lang="el-GR"/>
        </a:p>
      </dgm:t>
    </dgm:pt>
    <dgm:pt modelId="{BBB4C917-D87D-479A-B052-967DB6F98345}" type="pres">
      <dgm:prSet presAssocID="{CC6AAABA-68F3-443F-B3A3-96A3E203A1C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5291389B-6A9E-483D-A147-8AE4F2DD669D}" type="pres">
      <dgm:prSet presAssocID="{10C12B0D-9D02-4F03-AC5D-A6163868020B}" presName="composite" presStyleCnt="0"/>
      <dgm:spPr/>
    </dgm:pt>
    <dgm:pt modelId="{A8E1FAFC-0894-4111-BF65-8AD261543AE4}" type="pres">
      <dgm:prSet presAssocID="{10C12B0D-9D02-4F03-AC5D-A6163868020B}" presName="LShape" presStyleLbl="alignNode1" presStyleIdx="0" presStyleCnt="7"/>
      <dgm:spPr/>
    </dgm:pt>
    <dgm:pt modelId="{A479580D-2C10-413F-815B-C8CC8D336C0F}" type="pres">
      <dgm:prSet presAssocID="{10C12B0D-9D02-4F03-AC5D-A6163868020B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06A2C3B-4019-496D-A498-64808D6B0308}" type="pres">
      <dgm:prSet presAssocID="{10C12B0D-9D02-4F03-AC5D-A6163868020B}" presName="Triangle" presStyleLbl="alignNode1" presStyleIdx="1" presStyleCnt="7"/>
      <dgm:spPr/>
    </dgm:pt>
    <dgm:pt modelId="{6A84F7FA-F487-4B36-A43B-D5A8957B06CF}" type="pres">
      <dgm:prSet presAssocID="{AFA88EED-E08B-46DF-97CA-21D18FE1E9D3}" presName="sibTrans" presStyleCnt="0"/>
      <dgm:spPr/>
    </dgm:pt>
    <dgm:pt modelId="{7A021CDD-E002-4B3A-8BB2-4912DB693815}" type="pres">
      <dgm:prSet presAssocID="{AFA88EED-E08B-46DF-97CA-21D18FE1E9D3}" presName="space" presStyleCnt="0"/>
      <dgm:spPr/>
    </dgm:pt>
    <dgm:pt modelId="{5D42F305-189D-4D6D-B491-F5D644E6B7B6}" type="pres">
      <dgm:prSet presAssocID="{DFF00000-DC73-49D9-8A42-7C8BEB1AED35}" presName="composite" presStyleCnt="0"/>
      <dgm:spPr/>
    </dgm:pt>
    <dgm:pt modelId="{104DFCCB-095F-47F5-A712-99BAC054C483}" type="pres">
      <dgm:prSet presAssocID="{DFF00000-DC73-49D9-8A42-7C8BEB1AED35}" presName="LShape" presStyleLbl="alignNode1" presStyleIdx="2" presStyleCnt="7"/>
      <dgm:spPr/>
    </dgm:pt>
    <dgm:pt modelId="{FD82232D-9037-4363-91CE-C870307AFBFB}" type="pres">
      <dgm:prSet presAssocID="{DFF00000-DC73-49D9-8A42-7C8BEB1AED35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698F533-2775-4941-8455-2CECA150E8C7}" type="pres">
      <dgm:prSet presAssocID="{DFF00000-DC73-49D9-8A42-7C8BEB1AED35}" presName="Triangle" presStyleLbl="alignNode1" presStyleIdx="3" presStyleCnt="7"/>
      <dgm:spPr/>
    </dgm:pt>
    <dgm:pt modelId="{D95B90E1-C645-498F-8242-71089CE88457}" type="pres">
      <dgm:prSet presAssocID="{69EFD8C8-7886-48A2-83BE-A42502B9D7FC}" presName="sibTrans" presStyleCnt="0"/>
      <dgm:spPr/>
    </dgm:pt>
    <dgm:pt modelId="{CE393D1B-91C9-4D54-AA51-87A5165C544F}" type="pres">
      <dgm:prSet presAssocID="{69EFD8C8-7886-48A2-83BE-A42502B9D7FC}" presName="space" presStyleCnt="0"/>
      <dgm:spPr/>
    </dgm:pt>
    <dgm:pt modelId="{ED56FAFB-DDC3-4141-99F0-797BA422C3DA}" type="pres">
      <dgm:prSet presAssocID="{354F2BA8-575C-4010-AB8A-BE9A7CD9EB1E}" presName="composite" presStyleCnt="0"/>
      <dgm:spPr/>
    </dgm:pt>
    <dgm:pt modelId="{5C2D8630-5E25-4104-B8D2-685B871013BD}" type="pres">
      <dgm:prSet presAssocID="{354F2BA8-575C-4010-AB8A-BE9A7CD9EB1E}" presName="LShape" presStyleLbl="alignNode1" presStyleIdx="4" presStyleCnt="7"/>
      <dgm:spPr/>
    </dgm:pt>
    <dgm:pt modelId="{39189D6D-E3A0-43CA-B43A-D78EF82A1ECF}" type="pres">
      <dgm:prSet presAssocID="{354F2BA8-575C-4010-AB8A-BE9A7CD9EB1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B8EBB4E-D009-4D1C-9DCC-59648B3BBEAA}" type="pres">
      <dgm:prSet presAssocID="{354F2BA8-575C-4010-AB8A-BE9A7CD9EB1E}" presName="Triangle" presStyleLbl="alignNode1" presStyleIdx="5" presStyleCnt="7"/>
      <dgm:spPr/>
    </dgm:pt>
    <dgm:pt modelId="{E086E3CA-332D-4EE2-A761-D1E0D45027CA}" type="pres">
      <dgm:prSet presAssocID="{262A6E7C-14CF-4CFF-BE19-973AA52FA0E5}" presName="sibTrans" presStyleCnt="0"/>
      <dgm:spPr/>
    </dgm:pt>
    <dgm:pt modelId="{6B29669E-0A74-4F8A-8154-775737B8F769}" type="pres">
      <dgm:prSet presAssocID="{262A6E7C-14CF-4CFF-BE19-973AA52FA0E5}" presName="space" presStyleCnt="0"/>
      <dgm:spPr/>
    </dgm:pt>
    <dgm:pt modelId="{4C7BCD5E-B9A4-454B-8324-E2DDE2ED4F13}" type="pres">
      <dgm:prSet presAssocID="{AC68D5B6-D4F9-4360-AE76-A1AEE8CC97BA}" presName="composite" presStyleCnt="0"/>
      <dgm:spPr/>
    </dgm:pt>
    <dgm:pt modelId="{1FD1B0CA-4676-408D-8A6C-D4ABF5DBAC7B}" type="pres">
      <dgm:prSet presAssocID="{AC68D5B6-D4F9-4360-AE76-A1AEE8CC97BA}" presName="LShape" presStyleLbl="alignNode1" presStyleIdx="6" presStyleCnt="7"/>
      <dgm:spPr/>
    </dgm:pt>
    <dgm:pt modelId="{ADC00E47-410F-4BA1-B9BA-D0D36C90B64C}" type="pres">
      <dgm:prSet presAssocID="{AC68D5B6-D4F9-4360-AE76-A1AEE8CC97BA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5554C8F-EC98-4BA5-953D-DE81CBC45A4B}" type="presOf" srcId="{DFF00000-DC73-49D9-8A42-7C8BEB1AED35}" destId="{FD82232D-9037-4363-91CE-C870307AFBFB}" srcOrd="0" destOrd="0" presId="urn:microsoft.com/office/officeart/2009/3/layout/StepUpProcess"/>
    <dgm:cxn modelId="{9936DE79-7A4E-4A20-84FC-CCA4D43C07AD}" srcId="{CC6AAABA-68F3-443F-B3A3-96A3E203A1C8}" destId="{354F2BA8-575C-4010-AB8A-BE9A7CD9EB1E}" srcOrd="2" destOrd="0" parTransId="{FF7FC215-D0FC-4856-A356-C58235A417F4}" sibTransId="{262A6E7C-14CF-4CFF-BE19-973AA52FA0E5}"/>
    <dgm:cxn modelId="{AF1AD60E-CC23-40BE-843F-B8C1A5B3A703}" srcId="{CC6AAABA-68F3-443F-B3A3-96A3E203A1C8}" destId="{AC68D5B6-D4F9-4360-AE76-A1AEE8CC97BA}" srcOrd="3" destOrd="0" parTransId="{033AF704-26FD-4F07-AC06-FA2B27E653ED}" sibTransId="{7A0F0746-FCFB-4D54-97CE-853A5EEB99A9}"/>
    <dgm:cxn modelId="{28DAE88B-4F25-4DBA-AAD6-795F42EE6A7B}" type="presOf" srcId="{AC68D5B6-D4F9-4360-AE76-A1AEE8CC97BA}" destId="{ADC00E47-410F-4BA1-B9BA-D0D36C90B64C}" srcOrd="0" destOrd="0" presId="urn:microsoft.com/office/officeart/2009/3/layout/StepUpProcess"/>
    <dgm:cxn modelId="{4294574F-DBB4-4B1D-8655-0ABD5F59CF4C}" type="presOf" srcId="{CC6AAABA-68F3-443F-B3A3-96A3E203A1C8}" destId="{BBB4C917-D87D-479A-B052-967DB6F98345}" srcOrd="0" destOrd="0" presId="urn:microsoft.com/office/officeart/2009/3/layout/StepUpProcess"/>
    <dgm:cxn modelId="{F473D2B3-E5DE-40E0-8E84-4A001FDD182C}" type="presOf" srcId="{354F2BA8-575C-4010-AB8A-BE9A7CD9EB1E}" destId="{39189D6D-E3A0-43CA-B43A-D78EF82A1ECF}" srcOrd="0" destOrd="0" presId="urn:microsoft.com/office/officeart/2009/3/layout/StepUpProcess"/>
    <dgm:cxn modelId="{8AB1D31F-1D4D-415A-A597-6D9458310D8F}" type="presOf" srcId="{10C12B0D-9D02-4F03-AC5D-A6163868020B}" destId="{A479580D-2C10-413F-815B-C8CC8D336C0F}" srcOrd="0" destOrd="0" presId="urn:microsoft.com/office/officeart/2009/3/layout/StepUpProcess"/>
    <dgm:cxn modelId="{E6991894-D499-41DD-A277-78FC9FCB865E}" srcId="{CC6AAABA-68F3-443F-B3A3-96A3E203A1C8}" destId="{DFF00000-DC73-49D9-8A42-7C8BEB1AED35}" srcOrd="1" destOrd="0" parTransId="{4BDF6E82-D7A2-495E-BFB2-BDE944841E7C}" sibTransId="{69EFD8C8-7886-48A2-83BE-A42502B9D7FC}"/>
    <dgm:cxn modelId="{D287DB6E-D803-4536-997F-C77816BB87F9}" srcId="{CC6AAABA-68F3-443F-B3A3-96A3E203A1C8}" destId="{10C12B0D-9D02-4F03-AC5D-A6163868020B}" srcOrd="0" destOrd="0" parTransId="{16D0AF4E-16F7-47F7-AFC2-D72C6DCC2956}" sibTransId="{AFA88EED-E08B-46DF-97CA-21D18FE1E9D3}"/>
    <dgm:cxn modelId="{CED56529-FBA4-4507-A616-A020D88EAC9D}" type="presParOf" srcId="{BBB4C917-D87D-479A-B052-967DB6F98345}" destId="{5291389B-6A9E-483D-A147-8AE4F2DD669D}" srcOrd="0" destOrd="0" presId="urn:microsoft.com/office/officeart/2009/3/layout/StepUpProcess"/>
    <dgm:cxn modelId="{9C358CE9-9641-4AE7-B39E-AD0C9969961F}" type="presParOf" srcId="{5291389B-6A9E-483D-A147-8AE4F2DD669D}" destId="{A8E1FAFC-0894-4111-BF65-8AD261543AE4}" srcOrd="0" destOrd="0" presId="urn:microsoft.com/office/officeart/2009/3/layout/StepUpProcess"/>
    <dgm:cxn modelId="{70C096FB-4508-49F8-AE23-4963B29FF8B7}" type="presParOf" srcId="{5291389B-6A9E-483D-A147-8AE4F2DD669D}" destId="{A479580D-2C10-413F-815B-C8CC8D336C0F}" srcOrd="1" destOrd="0" presId="urn:microsoft.com/office/officeart/2009/3/layout/StepUpProcess"/>
    <dgm:cxn modelId="{DC67D07A-B127-4DCB-9FF9-C17BFBCBE2BE}" type="presParOf" srcId="{5291389B-6A9E-483D-A147-8AE4F2DD669D}" destId="{E06A2C3B-4019-496D-A498-64808D6B0308}" srcOrd="2" destOrd="0" presId="urn:microsoft.com/office/officeart/2009/3/layout/StepUpProcess"/>
    <dgm:cxn modelId="{0E091E24-9AE9-40FE-8A32-EB0E6F8D39B5}" type="presParOf" srcId="{BBB4C917-D87D-479A-B052-967DB6F98345}" destId="{6A84F7FA-F487-4B36-A43B-D5A8957B06CF}" srcOrd="1" destOrd="0" presId="urn:microsoft.com/office/officeart/2009/3/layout/StepUpProcess"/>
    <dgm:cxn modelId="{B8E726DD-4125-4378-85F4-F6E0900EBB52}" type="presParOf" srcId="{6A84F7FA-F487-4B36-A43B-D5A8957B06CF}" destId="{7A021CDD-E002-4B3A-8BB2-4912DB693815}" srcOrd="0" destOrd="0" presId="urn:microsoft.com/office/officeart/2009/3/layout/StepUpProcess"/>
    <dgm:cxn modelId="{7419E3EB-E5E1-46B7-8AC9-0E986D9420FB}" type="presParOf" srcId="{BBB4C917-D87D-479A-B052-967DB6F98345}" destId="{5D42F305-189D-4D6D-B491-F5D644E6B7B6}" srcOrd="2" destOrd="0" presId="urn:microsoft.com/office/officeart/2009/3/layout/StepUpProcess"/>
    <dgm:cxn modelId="{BDC181B2-ACFB-4FED-B7D4-7A3155316B8F}" type="presParOf" srcId="{5D42F305-189D-4D6D-B491-F5D644E6B7B6}" destId="{104DFCCB-095F-47F5-A712-99BAC054C483}" srcOrd="0" destOrd="0" presId="urn:microsoft.com/office/officeart/2009/3/layout/StepUpProcess"/>
    <dgm:cxn modelId="{4EBAB355-F3E8-4519-93FA-8075A23786CB}" type="presParOf" srcId="{5D42F305-189D-4D6D-B491-F5D644E6B7B6}" destId="{FD82232D-9037-4363-91CE-C870307AFBFB}" srcOrd="1" destOrd="0" presId="urn:microsoft.com/office/officeart/2009/3/layout/StepUpProcess"/>
    <dgm:cxn modelId="{3A76962D-A6F9-4214-9376-0D21E4F9398D}" type="presParOf" srcId="{5D42F305-189D-4D6D-B491-F5D644E6B7B6}" destId="{F698F533-2775-4941-8455-2CECA150E8C7}" srcOrd="2" destOrd="0" presId="urn:microsoft.com/office/officeart/2009/3/layout/StepUpProcess"/>
    <dgm:cxn modelId="{7E70C5CF-77B5-44D1-AD34-6EB992D523D9}" type="presParOf" srcId="{BBB4C917-D87D-479A-B052-967DB6F98345}" destId="{D95B90E1-C645-498F-8242-71089CE88457}" srcOrd="3" destOrd="0" presId="urn:microsoft.com/office/officeart/2009/3/layout/StepUpProcess"/>
    <dgm:cxn modelId="{0D1ABD0A-C121-42A0-B9A2-ACB91BCC978B}" type="presParOf" srcId="{D95B90E1-C645-498F-8242-71089CE88457}" destId="{CE393D1B-91C9-4D54-AA51-87A5165C544F}" srcOrd="0" destOrd="0" presId="urn:microsoft.com/office/officeart/2009/3/layout/StepUpProcess"/>
    <dgm:cxn modelId="{C43DEC30-FC2D-447A-B4E5-0FEC2BB9F1E8}" type="presParOf" srcId="{BBB4C917-D87D-479A-B052-967DB6F98345}" destId="{ED56FAFB-DDC3-4141-99F0-797BA422C3DA}" srcOrd="4" destOrd="0" presId="urn:microsoft.com/office/officeart/2009/3/layout/StepUpProcess"/>
    <dgm:cxn modelId="{6BB3D35B-BBD6-4ACC-AEEE-7F1683F17069}" type="presParOf" srcId="{ED56FAFB-DDC3-4141-99F0-797BA422C3DA}" destId="{5C2D8630-5E25-4104-B8D2-685B871013BD}" srcOrd="0" destOrd="0" presId="urn:microsoft.com/office/officeart/2009/3/layout/StepUpProcess"/>
    <dgm:cxn modelId="{C45341AC-EC9F-41B7-9E1C-FD1D1D899095}" type="presParOf" srcId="{ED56FAFB-DDC3-4141-99F0-797BA422C3DA}" destId="{39189D6D-E3A0-43CA-B43A-D78EF82A1ECF}" srcOrd="1" destOrd="0" presId="urn:microsoft.com/office/officeart/2009/3/layout/StepUpProcess"/>
    <dgm:cxn modelId="{FA8D5548-207D-4F4F-8696-64890E55B0CB}" type="presParOf" srcId="{ED56FAFB-DDC3-4141-99F0-797BA422C3DA}" destId="{9B8EBB4E-D009-4D1C-9DCC-59648B3BBEAA}" srcOrd="2" destOrd="0" presId="urn:microsoft.com/office/officeart/2009/3/layout/StepUpProcess"/>
    <dgm:cxn modelId="{198A3E49-AC9A-4DDC-8A98-6FE6565CE9F9}" type="presParOf" srcId="{BBB4C917-D87D-479A-B052-967DB6F98345}" destId="{E086E3CA-332D-4EE2-A761-D1E0D45027CA}" srcOrd="5" destOrd="0" presId="urn:microsoft.com/office/officeart/2009/3/layout/StepUpProcess"/>
    <dgm:cxn modelId="{1E272808-029C-4BDC-8066-F036D477DEF6}" type="presParOf" srcId="{E086E3CA-332D-4EE2-A761-D1E0D45027CA}" destId="{6B29669E-0A74-4F8A-8154-775737B8F769}" srcOrd="0" destOrd="0" presId="urn:microsoft.com/office/officeart/2009/3/layout/StepUpProcess"/>
    <dgm:cxn modelId="{952B86C4-E293-4C85-8B8A-2A41CBDE82AC}" type="presParOf" srcId="{BBB4C917-D87D-479A-B052-967DB6F98345}" destId="{4C7BCD5E-B9A4-454B-8324-E2DDE2ED4F13}" srcOrd="6" destOrd="0" presId="urn:microsoft.com/office/officeart/2009/3/layout/StepUpProcess"/>
    <dgm:cxn modelId="{DC700253-C66B-4E1E-9CA7-AA52B327CD26}" type="presParOf" srcId="{4C7BCD5E-B9A4-454B-8324-E2DDE2ED4F13}" destId="{1FD1B0CA-4676-408D-8A6C-D4ABF5DBAC7B}" srcOrd="0" destOrd="0" presId="urn:microsoft.com/office/officeart/2009/3/layout/StepUpProcess"/>
    <dgm:cxn modelId="{599A6805-AFAF-433E-A416-9AE01A7A1EA8}" type="presParOf" srcId="{4C7BCD5E-B9A4-454B-8324-E2DDE2ED4F13}" destId="{ADC00E47-410F-4BA1-B9BA-D0D36C90B64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1FAFC-0894-4111-BF65-8AD261543AE4}">
      <dsp:nvSpPr>
        <dsp:cNvPr id="0" name=""/>
        <dsp:cNvSpPr/>
      </dsp:nvSpPr>
      <dsp:spPr>
        <a:xfrm rot="5400000">
          <a:off x="357883" y="1613570"/>
          <a:ext cx="1071868" cy="17835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79580D-2C10-413F-815B-C8CC8D336C0F}">
      <dsp:nvSpPr>
        <dsp:cNvPr id="0" name=""/>
        <dsp:cNvSpPr/>
      </dsp:nvSpPr>
      <dsp:spPr>
        <a:xfrm>
          <a:off x="178961" y="2146472"/>
          <a:ext cx="1610213" cy="1411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Παραλαβή δειγμάτων</a:t>
          </a:r>
          <a:endParaRPr lang="el-GR" sz="1800" kern="1200" dirty="0"/>
        </a:p>
      </dsp:txBody>
      <dsp:txXfrm>
        <a:off x="178961" y="2146472"/>
        <a:ext cx="1610213" cy="1411446"/>
      </dsp:txXfrm>
    </dsp:sp>
    <dsp:sp modelId="{E06A2C3B-4019-496D-A498-64808D6B0308}">
      <dsp:nvSpPr>
        <dsp:cNvPr id="0" name=""/>
        <dsp:cNvSpPr/>
      </dsp:nvSpPr>
      <dsp:spPr>
        <a:xfrm>
          <a:off x="1485361" y="1482262"/>
          <a:ext cx="303813" cy="30381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4DFCCB-095F-47F5-A712-99BAC054C483}">
      <dsp:nvSpPr>
        <dsp:cNvPr id="0" name=""/>
        <dsp:cNvSpPr/>
      </dsp:nvSpPr>
      <dsp:spPr>
        <a:xfrm rot="5400000">
          <a:off x="2329098" y="1125791"/>
          <a:ext cx="1071868" cy="17835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82232D-9037-4363-91CE-C870307AFBFB}">
      <dsp:nvSpPr>
        <dsp:cNvPr id="0" name=""/>
        <dsp:cNvSpPr/>
      </dsp:nvSpPr>
      <dsp:spPr>
        <a:xfrm>
          <a:off x="2150177" y="1658693"/>
          <a:ext cx="1610213" cy="1411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>
              <a:latin typeface="Calibri" panose="020F0502020204030204" pitchFamily="34" charset="0"/>
            </a:rPr>
            <a:t>Προσδιορισμός υγρασίας (105°</a:t>
          </a:r>
          <a:r>
            <a:rPr lang="en-US" sz="1800" kern="1200" dirty="0" smtClean="0">
              <a:latin typeface="Calibri" panose="020F0502020204030204" pitchFamily="34" charset="0"/>
            </a:rPr>
            <a:t>C</a:t>
          </a:r>
          <a:r>
            <a:rPr lang="el-GR" sz="1800" kern="1200" dirty="0" smtClean="0"/>
            <a:t>± </a:t>
          </a:r>
          <a:r>
            <a:rPr lang="en-US" sz="1800" kern="1200" dirty="0" smtClean="0"/>
            <a:t>2</a:t>
          </a:r>
          <a:r>
            <a:rPr lang="el-GR" sz="1800" kern="1200" dirty="0" smtClean="0">
              <a:latin typeface="Calibri" panose="020F0502020204030204" pitchFamily="34" charset="0"/>
            </a:rPr>
            <a:t>°</a:t>
          </a:r>
          <a:r>
            <a:rPr lang="en-US" sz="1800" kern="1200" dirty="0" smtClean="0">
              <a:latin typeface="Calibri" panose="020F0502020204030204" pitchFamily="34" charset="0"/>
            </a:rPr>
            <a:t>C)</a:t>
          </a:r>
          <a:endParaRPr lang="el-GR" sz="1800" kern="1200" dirty="0"/>
        </a:p>
      </dsp:txBody>
      <dsp:txXfrm>
        <a:off x="2150177" y="1658693"/>
        <a:ext cx="1610213" cy="1411446"/>
      </dsp:txXfrm>
    </dsp:sp>
    <dsp:sp modelId="{F698F533-2775-4941-8455-2CECA150E8C7}">
      <dsp:nvSpPr>
        <dsp:cNvPr id="0" name=""/>
        <dsp:cNvSpPr/>
      </dsp:nvSpPr>
      <dsp:spPr>
        <a:xfrm>
          <a:off x="3456576" y="994483"/>
          <a:ext cx="303813" cy="30381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D1B0CA-4676-408D-8A6C-D4ABF5DBAC7B}">
      <dsp:nvSpPr>
        <dsp:cNvPr id="0" name=""/>
        <dsp:cNvSpPr/>
      </dsp:nvSpPr>
      <dsp:spPr>
        <a:xfrm rot="5400000">
          <a:off x="4300314" y="638012"/>
          <a:ext cx="1071868" cy="17835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C00E47-410F-4BA1-B9BA-D0D36C90B64C}">
      <dsp:nvSpPr>
        <dsp:cNvPr id="0" name=""/>
        <dsp:cNvSpPr/>
      </dsp:nvSpPr>
      <dsp:spPr>
        <a:xfrm>
          <a:off x="4121392" y="1170914"/>
          <a:ext cx="1610213" cy="1411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Προσδιορισμός τέφρας-πύρωση</a:t>
          </a:r>
          <a:r>
            <a:rPr lang="en-US" sz="1800" kern="1200" dirty="0" smtClean="0"/>
            <a:t> (</a:t>
          </a:r>
          <a:r>
            <a:rPr lang="el-GR" sz="1800" kern="1200" dirty="0" smtClean="0"/>
            <a:t>550 ± 10</a:t>
          </a:r>
          <a:r>
            <a:rPr lang="el-GR" sz="1800" kern="1200" dirty="0" smtClean="0">
              <a:latin typeface="Calibri" panose="020F0502020204030204" pitchFamily="34" charset="0"/>
            </a:rPr>
            <a:t>°</a:t>
          </a:r>
          <a:r>
            <a:rPr lang="en-US" sz="1800" kern="1200" dirty="0" smtClean="0">
              <a:latin typeface="Calibri" panose="020F0502020204030204" pitchFamily="34" charset="0"/>
            </a:rPr>
            <a:t>C</a:t>
          </a:r>
          <a:r>
            <a:rPr lang="en-US" sz="1800" kern="1200" dirty="0" smtClean="0"/>
            <a:t>)</a:t>
          </a:r>
          <a:endParaRPr lang="el-GR" sz="1800" kern="1200" dirty="0"/>
        </a:p>
      </dsp:txBody>
      <dsp:txXfrm>
        <a:off x="4121392" y="1170914"/>
        <a:ext cx="1610213" cy="1411446"/>
      </dsp:txXfrm>
    </dsp:sp>
    <dsp:sp modelId="{07AA7EB9-DB9E-427C-A810-0A100DC97805}">
      <dsp:nvSpPr>
        <dsp:cNvPr id="0" name=""/>
        <dsp:cNvSpPr/>
      </dsp:nvSpPr>
      <dsp:spPr>
        <a:xfrm>
          <a:off x="5427791" y="506704"/>
          <a:ext cx="303813" cy="30381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970C40-34FD-414D-AA54-55121F3A23C3}">
      <dsp:nvSpPr>
        <dsp:cNvPr id="0" name=""/>
        <dsp:cNvSpPr/>
      </dsp:nvSpPr>
      <dsp:spPr>
        <a:xfrm rot="5400000">
          <a:off x="6271529" y="150232"/>
          <a:ext cx="1071868" cy="17835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DD1D34-986E-4025-AC22-4D304B063B12}">
      <dsp:nvSpPr>
        <dsp:cNvPr id="0" name=""/>
        <dsp:cNvSpPr/>
      </dsp:nvSpPr>
      <dsp:spPr>
        <a:xfrm>
          <a:off x="6092608" y="683134"/>
          <a:ext cx="1610213" cy="1411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Προσδιορισμός </a:t>
          </a:r>
          <a:r>
            <a:rPr lang="el-GR" sz="1800" kern="1200" dirty="0" err="1" smtClean="0"/>
            <a:t>βαρέων</a:t>
          </a:r>
          <a:r>
            <a:rPr lang="el-GR" sz="1800" kern="1200" dirty="0" smtClean="0"/>
            <a:t> μετάλλων στην τέφρα</a:t>
          </a:r>
          <a:endParaRPr lang="el-GR" sz="1800" kern="1200" dirty="0"/>
        </a:p>
      </dsp:txBody>
      <dsp:txXfrm>
        <a:off x="6092608" y="683134"/>
        <a:ext cx="1610213" cy="1411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1FAFC-0894-4111-BF65-8AD261543AE4}">
      <dsp:nvSpPr>
        <dsp:cNvPr id="0" name=""/>
        <dsp:cNvSpPr/>
      </dsp:nvSpPr>
      <dsp:spPr>
        <a:xfrm rot="5400000">
          <a:off x="420984" y="1817969"/>
          <a:ext cx="1245695" cy="207280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79580D-2C10-413F-815B-C8CC8D336C0F}">
      <dsp:nvSpPr>
        <dsp:cNvPr id="0" name=""/>
        <dsp:cNvSpPr/>
      </dsp:nvSpPr>
      <dsp:spPr>
        <a:xfrm>
          <a:off x="213047" y="2437292"/>
          <a:ext cx="1871343" cy="1640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Παραλαβή δειγμάτων</a:t>
          </a:r>
          <a:endParaRPr lang="el-GR" sz="1400" kern="1200" dirty="0"/>
        </a:p>
      </dsp:txBody>
      <dsp:txXfrm>
        <a:off x="213047" y="2437292"/>
        <a:ext cx="1871343" cy="1640342"/>
      </dsp:txXfrm>
    </dsp:sp>
    <dsp:sp modelId="{E06A2C3B-4019-496D-A498-64808D6B0308}">
      <dsp:nvSpPr>
        <dsp:cNvPr id="0" name=""/>
        <dsp:cNvSpPr/>
      </dsp:nvSpPr>
      <dsp:spPr>
        <a:xfrm>
          <a:off x="1731306" y="1665366"/>
          <a:ext cx="353083" cy="35308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4DFCCB-095F-47F5-A712-99BAC054C483}">
      <dsp:nvSpPr>
        <dsp:cNvPr id="0" name=""/>
        <dsp:cNvSpPr/>
      </dsp:nvSpPr>
      <dsp:spPr>
        <a:xfrm rot="5400000">
          <a:off x="2711874" y="1251086"/>
          <a:ext cx="1245695" cy="207280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82232D-9037-4363-91CE-C870307AFBFB}">
      <dsp:nvSpPr>
        <dsp:cNvPr id="0" name=""/>
        <dsp:cNvSpPr/>
      </dsp:nvSpPr>
      <dsp:spPr>
        <a:xfrm>
          <a:off x="2503936" y="1870409"/>
          <a:ext cx="1871343" cy="1640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>
              <a:latin typeface="Calibri" panose="020F0502020204030204" pitchFamily="34" charset="0"/>
            </a:rPr>
            <a:t>▪  </a:t>
          </a:r>
          <a:r>
            <a:rPr lang="el-GR" sz="1400" kern="1200" dirty="0" smtClean="0"/>
            <a:t>Αγροτικά υπολείμματα: ξήρανση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>
              <a:latin typeface="Calibri" panose="020F0502020204030204" pitchFamily="34" charset="0"/>
            </a:rPr>
            <a:t>▪ </a:t>
          </a:r>
          <a:r>
            <a:rPr lang="el-GR" sz="1400" kern="1200" dirty="0" err="1" smtClean="0"/>
            <a:t>Βιοαπόβλητο</a:t>
          </a:r>
          <a:r>
            <a:rPr lang="el-GR" sz="1400" kern="1200" dirty="0" smtClean="0"/>
            <a:t>: Ανάλυση ως έχει</a:t>
          </a:r>
          <a:endParaRPr lang="el-GR" sz="1400" kern="1200" dirty="0"/>
        </a:p>
      </dsp:txBody>
      <dsp:txXfrm>
        <a:off x="2503936" y="1870409"/>
        <a:ext cx="1871343" cy="1640342"/>
      </dsp:txXfrm>
    </dsp:sp>
    <dsp:sp modelId="{F698F533-2775-4941-8455-2CECA150E8C7}">
      <dsp:nvSpPr>
        <dsp:cNvPr id="0" name=""/>
        <dsp:cNvSpPr/>
      </dsp:nvSpPr>
      <dsp:spPr>
        <a:xfrm>
          <a:off x="4022196" y="1098483"/>
          <a:ext cx="353083" cy="35308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2D8630-5E25-4104-B8D2-685B871013BD}">
      <dsp:nvSpPr>
        <dsp:cNvPr id="0" name=""/>
        <dsp:cNvSpPr/>
      </dsp:nvSpPr>
      <dsp:spPr>
        <a:xfrm rot="5400000">
          <a:off x="5002764" y="684203"/>
          <a:ext cx="1245695" cy="207280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189D6D-E3A0-43CA-B43A-D78EF82A1ECF}">
      <dsp:nvSpPr>
        <dsp:cNvPr id="0" name=""/>
        <dsp:cNvSpPr/>
      </dsp:nvSpPr>
      <dsp:spPr>
        <a:xfrm>
          <a:off x="4794826" y="1303526"/>
          <a:ext cx="1871343" cy="1640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Άλεση</a:t>
          </a:r>
          <a:endParaRPr lang="el-GR" sz="1400" kern="1200" dirty="0"/>
        </a:p>
      </dsp:txBody>
      <dsp:txXfrm>
        <a:off x="4794826" y="1303526"/>
        <a:ext cx="1871343" cy="1640342"/>
      </dsp:txXfrm>
    </dsp:sp>
    <dsp:sp modelId="{9B8EBB4E-D009-4D1C-9DCC-59648B3BBEAA}">
      <dsp:nvSpPr>
        <dsp:cNvPr id="0" name=""/>
        <dsp:cNvSpPr/>
      </dsp:nvSpPr>
      <dsp:spPr>
        <a:xfrm>
          <a:off x="6313086" y="531600"/>
          <a:ext cx="353083" cy="35308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D1B0CA-4676-408D-8A6C-D4ABF5DBAC7B}">
      <dsp:nvSpPr>
        <dsp:cNvPr id="0" name=""/>
        <dsp:cNvSpPr/>
      </dsp:nvSpPr>
      <dsp:spPr>
        <a:xfrm rot="5400000">
          <a:off x="7293654" y="117320"/>
          <a:ext cx="1245695" cy="207280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C00E47-410F-4BA1-B9BA-D0D36C90B64C}">
      <dsp:nvSpPr>
        <dsp:cNvPr id="0" name=""/>
        <dsp:cNvSpPr/>
      </dsp:nvSpPr>
      <dsp:spPr>
        <a:xfrm>
          <a:off x="7085716" y="736643"/>
          <a:ext cx="1871343" cy="1640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>
              <a:latin typeface="Calibri" panose="020F0502020204030204" pitchFamily="34" charset="0"/>
            </a:rPr>
            <a:t>Προσδιορισμός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>
              <a:latin typeface="Calibri" panose="020F0502020204030204" pitchFamily="34" charset="0"/>
            </a:rPr>
            <a:t>▪ </a:t>
          </a:r>
          <a:r>
            <a:rPr lang="el-GR" sz="1400" kern="1200" dirty="0" smtClean="0"/>
            <a:t>Ανώτερης και κατώτερης θερμογόνου δύναμης (LHV, HHV)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>
              <a:latin typeface="Calibri" panose="020F0502020204030204" pitchFamily="34" charset="0"/>
            </a:rPr>
            <a:t>▪ Ά</a:t>
          </a:r>
          <a:r>
            <a:rPr lang="el-GR" sz="1400" kern="1200" dirty="0" smtClean="0"/>
            <a:t>νθρακα και υδρογόνου</a:t>
          </a:r>
          <a:endParaRPr lang="el-GR" sz="1400" kern="1200" dirty="0"/>
        </a:p>
      </dsp:txBody>
      <dsp:txXfrm>
        <a:off x="7085716" y="736643"/>
        <a:ext cx="1871343" cy="1640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noProof="0" smtClean="0"/>
              <a:t>Δεύτερου επιπέδου</a:t>
            </a:r>
          </a:p>
          <a:p>
            <a:pPr lvl="2"/>
            <a:r>
              <a:rPr lang="en-US" noProof="0" smtClean="0"/>
              <a:t>Τρίτου επιπέδου</a:t>
            </a:r>
          </a:p>
          <a:p>
            <a:pPr lvl="3"/>
            <a:r>
              <a:rPr lang="en-US" noProof="0" smtClean="0"/>
              <a:t>Τέταρτου επιπέδου</a:t>
            </a:r>
          </a:p>
          <a:p>
            <a:pPr lvl="4"/>
            <a:r>
              <a:rPr lang="en-US" noProof="0" smtClean="0"/>
              <a:t>Πέμπτου επιπέδου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CA0DCD76-AA60-474A-887B-00FA66AE5AED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876159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C8304-FF16-4220-BA52-C64CF33D9C72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8746D-2CBD-4859-89E7-7A19D808A3C7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228A4-AA05-4A50-8FF7-F36FE747C012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A0803-5135-4789-9970-1682CD163CB0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E4262-DD8A-4F1C-A6AE-B267B3E2609A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77ADF-37A8-44D6-B8B5-6D0CDBE43513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CD41E-B00A-4DB2-8118-F85B423DCF7D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6BC2B-B800-4351-8B2F-6FE787FDD2E3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5C669-1AEB-40FE-81FD-B2F8FB9B0D0E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D5203-87A2-49A4-B046-8B393D50B986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81EE4-49F5-4902-9DA7-2EA3D1864574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υποδείγματος κειμένου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970ED19-64D7-4C17-9562-57A82432A2FD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jpeg"/><Relationship Id="rId4" Type="http://schemas.openxmlformats.org/officeDocument/2006/relationships/diagramData" Target="../diagrams/data1.xml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9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8.jpeg"/><Relationship Id="rId4" Type="http://schemas.openxmlformats.org/officeDocument/2006/relationships/diagramData" Target="../diagrams/data2.xml"/><Relationship Id="rId9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07504" y="4652963"/>
            <a:ext cx="9001571" cy="2089150"/>
          </a:xfrm>
        </p:spPr>
        <p:txBody>
          <a:bodyPr rtlCol="0">
            <a:normAutofit fontScale="77500" lnSpcReduction="20000"/>
          </a:bodyPr>
          <a:lstStyle/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b="1" dirty="0" smtClean="0"/>
              <a:t>Τοποθεσία/Ημερομηνία:</a:t>
            </a:r>
            <a:r>
              <a:rPr lang="en-US" b="1" dirty="0" smtClean="0"/>
              <a:t> </a:t>
            </a:r>
            <a:r>
              <a:rPr lang="el-GR" b="1" dirty="0" smtClean="0"/>
              <a:t>Λεμεσός/05-12-2019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b="1" dirty="0" smtClean="0"/>
              <a:t>ΤΙΤΛΟΣ</a:t>
            </a:r>
            <a:r>
              <a:rPr lang="el-GR" b="1" dirty="0"/>
              <a:t>: Αποκεντρωμένη διαχείριση των βιοαποβλήτων και </a:t>
            </a:r>
            <a:r>
              <a:rPr lang="el-GR" b="1" dirty="0" smtClean="0"/>
              <a:t>αξιοποίησή </a:t>
            </a:r>
            <a:r>
              <a:rPr lang="el-GR" b="1" dirty="0"/>
              <a:t>τους με χρήση εναλλακτικών και καινοτόμων συστημάτων επεξεργασίας</a:t>
            </a:r>
            <a:endParaRPr lang="el-GR" b="1" dirty="0" smtClean="0"/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b="1" dirty="0" smtClean="0"/>
              <a:t>Υπότιτλος: Τελική </a:t>
            </a:r>
            <a:r>
              <a:rPr lang="el-GR" b="1" dirty="0"/>
              <a:t>συνάντηση εταίρων προγράμματος </a:t>
            </a:r>
            <a:r>
              <a:rPr lang="el-GR" b="1" dirty="0" smtClean="0"/>
              <a:t>ΒΙΟΜΑ / ΕΚΕΤΑ-ΙΔΕΠ</a:t>
            </a:r>
          </a:p>
        </p:txBody>
      </p:sp>
      <p:pic>
        <p:nvPicPr>
          <p:cNvPr id="3076" name="Εικόνα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88913"/>
            <a:ext cx="24479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1" b="33200"/>
          <a:stretch/>
        </p:blipFill>
        <p:spPr>
          <a:xfrm>
            <a:off x="467544" y="3950842"/>
            <a:ext cx="8539690" cy="2286470"/>
          </a:xfrm>
          <a:prstGeom prst="rect">
            <a:avLst/>
          </a:prstGeom>
        </p:spPr>
      </p:pic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2" name="Rectangle 1"/>
          <p:cNvSpPr/>
          <p:nvPr/>
        </p:nvSpPr>
        <p:spPr>
          <a:xfrm>
            <a:off x="319708" y="2114272"/>
            <a:ext cx="8644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l-GR" sz="1600" dirty="0"/>
              <a:t>Κλαδέματα – γεωργικά </a:t>
            </a:r>
            <a:r>
              <a:rPr lang="el-GR" sz="1600" dirty="0" smtClean="0"/>
              <a:t>υπολείμματα</a:t>
            </a:r>
            <a:r>
              <a:rPr lang="en-US" sz="1600" dirty="0" smtClean="0"/>
              <a:t> </a:t>
            </a:r>
            <a:r>
              <a:rPr lang="el-GR" sz="1600" dirty="0"/>
              <a:t>και </a:t>
            </a:r>
            <a:r>
              <a:rPr lang="el-GR" sz="1600" dirty="0" err="1" smtClean="0"/>
              <a:t>βιοαπόβλητα</a:t>
            </a:r>
            <a:r>
              <a:rPr lang="el-GR" sz="1600" dirty="0" smtClean="0"/>
              <a:t> </a:t>
            </a:r>
            <a:r>
              <a:rPr lang="el-GR" sz="1600" dirty="0"/>
              <a:t>(μετά την εφαρμογή της οικιακής ξήρανσης των υπολειμμάτων των τροφίμων) που ελήφθησαν από τον Δήμο Νάξου και Μικρών </a:t>
            </a:r>
            <a:r>
              <a:rPr lang="el-GR" sz="1600" dirty="0" smtClean="0"/>
              <a:t>Κυκλάδων / Σετ 2</a:t>
            </a:r>
            <a:endParaRPr lang="el-GR" sz="1600" dirty="0"/>
          </a:p>
        </p:txBody>
      </p:sp>
      <p:sp>
        <p:nvSpPr>
          <p:cNvPr id="14" name="Rectangle 13"/>
          <p:cNvSpPr/>
          <p:nvPr/>
        </p:nvSpPr>
        <p:spPr>
          <a:xfrm>
            <a:off x="6399543" y="313987"/>
            <a:ext cx="4659437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l-GR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endParaRPr lang="el-GR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l-GR" dirty="0" smtClean="0">
                <a:solidFill>
                  <a:srgbClr val="0070C0"/>
                </a:solidFill>
              </a:rPr>
              <a:t>Σολωμός</a:t>
            </a:r>
          </a:p>
          <a:p>
            <a:pPr>
              <a:spcAft>
                <a:spcPts val="600"/>
              </a:spcAft>
            </a:pPr>
            <a:endParaRPr lang="el-GR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endParaRPr lang="el-GR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70C0"/>
                </a:solidFill>
              </a:rPr>
              <a:t>	</a:t>
            </a:r>
            <a:endParaRPr lang="el-GR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4839" y="3070701"/>
            <a:ext cx="3389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Προσδιορισμός υγρασίας </a:t>
            </a:r>
            <a:r>
              <a:rPr lang="el-GR" dirty="0"/>
              <a:t>(105°</a:t>
            </a:r>
            <a:r>
              <a:rPr lang="en-US" dirty="0"/>
              <a:t>C</a:t>
            </a:r>
            <a:r>
              <a:rPr lang="el-GR" dirty="0"/>
              <a:t>± </a:t>
            </a:r>
            <a:r>
              <a:rPr lang="en-US" dirty="0"/>
              <a:t>2</a:t>
            </a:r>
            <a:r>
              <a:rPr lang="el-GR" dirty="0"/>
              <a:t>°</a:t>
            </a:r>
            <a:r>
              <a:rPr lang="en-US" dirty="0"/>
              <a:t>C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7175" name="Rectangle 7174"/>
          <p:cNvSpPr/>
          <p:nvPr/>
        </p:nvSpPr>
        <p:spPr>
          <a:xfrm>
            <a:off x="5652120" y="5729099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>
                <a:solidFill>
                  <a:srgbClr val="0070C0"/>
                </a:solidFill>
              </a:rPr>
              <a:t>Μουριά</a:t>
            </a:r>
          </a:p>
        </p:txBody>
      </p:sp>
      <p:sp>
        <p:nvSpPr>
          <p:cNvPr id="7177" name="Rectangle 7176"/>
          <p:cNvSpPr/>
          <p:nvPr/>
        </p:nvSpPr>
        <p:spPr>
          <a:xfrm>
            <a:off x="3656816" y="5726692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>
                <a:solidFill>
                  <a:srgbClr val="0070C0"/>
                </a:solidFill>
              </a:rPr>
              <a:t>Ευκάλυπτος</a:t>
            </a:r>
          </a:p>
        </p:txBody>
      </p:sp>
      <p:sp>
        <p:nvSpPr>
          <p:cNvPr id="7178" name="Rectangle 7177"/>
          <p:cNvSpPr/>
          <p:nvPr/>
        </p:nvSpPr>
        <p:spPr>
          <a:xfrm>
            <a:off x="2230200" y="5726692"/>
            <a:ext cx="1207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>
                <a:solidFill>
                  <a:srgbClr val="0070C0"/>
                </a:solidFill>
              </a:rPr>
              <a:t>Σολωμός</a:t>
            </a:r>
          </a:p>
        </p:txBody>
      </p:sp>
      <p:sp>
        <p:nvSpPr>
          <p:cNvPr id="7180" name="Rectangle 7179"/>
          <p:cNvSpPr/>
          <p:nvPr/>
        </p:nvSpPr>
        <p:spPr>
          <a:xfrm>
            <a:off x="879115" y="5726692"/>
            <a:ext cx="1175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>
                <a:solidFill>
                  <a:srgbClr val="0070C0"/>
                </a:solidFill>
              </a:rPr>
              <a:t>Φοίνικας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20272" y="5726692"/>
            <a:ext cx="166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 err="1" smtClean="0">
                <a:solidFill>
                  <a:srgbClr val="0070C0"/>
                </a:solidFill>
              </a:rPr>
              <a:t>Βιοαπόβλητα</a:t>
            </a:r>
            <a:endParaRPr lang="el-GR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162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Διαχείριση δειγμάτων και αναλύσεις</a:t>
            </a:r>
          </a:p>
        </p:txBody>
      </p:sp>
    </p:spTree>
    <p:extLst>
      <p:ext uri="{BB962C8B-B14F-4D97-AF65-F5344CB8AC3E}">
        <p14:creationId xmlns:p14="http://schemas.microsoft.com/office/powerpoint/2010/main" val="216176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b="31800"/>
          <a:stretch/>
        </p:blipFill>
        <p:spPr>
          <a:xfrm>
            <a:off x="330796" y="3717312"/>
            <a:ext cx="8421172" cy="2520000"/>
          </a:xfrm>
          <a:prstGeom prst="rect">
            <a:avLst/>
          </a:prstGeom>
        </p:spPr>
      </p:pic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2" name="Rectangle 1"/>
          <p:cNvSpPr/>
          <p:nvPr/>
        </p:nvSpPr>
        <p:spPr>
          <a:xfrm>
            <a:off x="175692" y="2093947"/>
            <a:ext cx="8644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l-GR" sz="1600" dirty="0"/>
              <a:t>Κλαδέματα – γεωργικά </a:t>
            </a:r>
            <a:r>
              <a:rPr lang="el-GR" sz="1600" dirty="0" smtClean="0"/>
              <a:t>υπολείμματα</a:t>
            </a:r>
            <a:r>
              <a:rPr lang="en-US" sz="1600" dirty="0" smtClean="0"/>
              <a:t> </a:t>
            </a:r>
            <a:r>
              <a:rPr lang="el-GR" sz="1600" dirty="0"/>
              <a:t>και </a:t>
            </a:r>
            <a:r>
              <a:rPr lang="el-GR" sz="1600" dirty="0" err="1" smtClean="0"/>
              <a:t>βιοαπόβλητα</a:t>
            </a:r>
            <a:r>
              <a:rPr lang="el-GR" sz="1600" dirty="0" smtClean="0"/>
              <a:t> </a:t>
            </a:r>
            <a:r>
              <a:rPr lang="el-GR" sz="1600" dirty="0"/>
              <a:t>(μετά την εφαρμογή της οικιακής ξήρανσης των υπολειμμάτων των τροφίμων) που ελήφθησαν από τον Δήμο Νάξου και Μικρών </a:t>
            </a:r>
            <a:r>
              <a:rPr lang="el-GR" sz="1600" dirty="0" smtClean="0"/>
              <a:t>Κυκλάδων / Σετ 2</a:t>
            </a:r>
            <a:endParaRPr lang="el-GR" sz="1600" dirty="0"/>
          </a:p>
        </p:txBody>
      </p:sp>
      <p:sp>
        <p:nvSpPr>
          <p:cNvPr id="20" name="Rectangle 19"/>
          <p:cNvSpPr/>
          <p:nvPr/>
        </p:nvSpPr>
        <p:spPr>
          <a:xfrm>
            <a:off x="330796" y="2961976"/>
            <a:ext cx="277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Προσδιορισμός τέφρας </a:t>
            </a:r>
            <a:r>
              <a:rPr lang="en-US" dirty="0"/>
              <a:t>(</a:t>
            </a:r>
            <a:r>
              <a:rPr lang="el-GR" dirty="0"/>
              <a:t>550 ± 10°</a:t>
            </a:r>
            <a:r>
              <a:rPr lang="en-US" dirty="0"/>
              <a:t>C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17" name="Rectangle 16"/>
          <p:cNvSpPr/>
          <p:nvPr/>
        </p:nvSpPr>
        <p:spPr>
          <a:xfrm>
            <a:off x="5652120" y="5710044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>
                <a:solidFill>
                  <a:srgbClr val="0070C0"/>
                </a:solidFill>
              </a:rPr>
              <a:t>Μουριά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6816" y="5707637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>
                <a:solidFill>
                  <a:srgbClr val="0070C0"/>
                </a:solidFill>
              </a:rPr>
              <a:t>Ευκάλυπτος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30200" y="5707637"/>
            <a:ext cx="1207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>
                <a:solidFill>
                  <a:srgbClr val="0070C0"/>
                </a:solidFill>
              </a:rPr>
              <a:t>Σολωμός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8908" y="5723964"/>
            <a:ext cx="1175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>
                <a:solidFill>
                  <a:srgbClr val="0070C0"/>
                </a:solidFill>
              </a:rPr>
              <a:t>Φοίνικας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20272" y="5707637"/>
            <a:ext cx="1656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 err="1" smtClean="0">
                <a:solidFill>
                  <a:srgbClr val="0070C0"/>
                </a:solidFill>
              </a:rPr>
              <a:t>Βιοαπόβλητο</a:t>
            </a:r>
            <a:endParaRPr lang="el-GR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162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Διαχείριση δειγμάτων και αναλύσεις</a:t>
            </a:r>
          </a:p>
        </p:txBody>
      </p:sp>
    </p:spTree>
    <p:extLst>
      <p:ext uri="{BB962C8B-B14F-4D97-AF65-F5344CB8AC3E}">
        <p14:creationId xmlns:p14="http://schemas.microsoft.com/office/powerpoint/2010/main" val="133244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308" y="1846565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+mn-lt"/>
              </a:rPr>
              <a:t>Φυσικοχημικός χαρακτηρισμός δειγμάτων </a:t>
            </a:r>
            <a:r>
              <a:rPr lang="el-GR" b="1" dirty="0" smtClean="0">
                <a:latin typeface="+mn-lt"/>
              </a:rPr>
              <a:t>γεωργικών </a:t>
            </a:r>
            <a:r>
              <a:rPr lang="el-GR" b="1" dirty="0">
                <a:latin typeface="+mn-lt"/>
              </a:rPr>
              <a:t>υπολειμμάτων </a:t>
            </a:r>
            <a:r>
              <a:rPr lang="el-GR" dirty="0">
                <a:latin typeface="+mn-lt"/>
              </a:rPr>
              <a:t>από Δήμο Νάξου και Μικρών </a:t>
            </a:r>
            <a:r>
              <a:rPr lang="el-GR" dirty="0" smtClean="0">
                <a:latin typeface="+mn-lt"/>
              </a:rPr>
              <a:t>Κυκλάδων</a:t>
            </a:r>
            <a:r>
              <a:rPr lang="en-US" dirty="0" smtClean="0">
                <a:latin typeface="+mn-lt"/>
              </a:rPr>
              <a:t> </a:t>
            </a:r>
            <a:r>
              <a:rPr lang="el-GR" dirty="0" smtClean="0">
                <a:latin typeface="+mn-lt"/>
              </a:rPr>
              <a:t>και την Κοινότητα </a:t>
            </a:r>
            <a:r>
              <a:rPr lang="el-GR" dirty="0" err="1" smtClean="0">
                <a:latin typeface="+mn-lt"/>
              </a:rPr>
              <a:t>Παλώδιας</a:t>
            </a:r>
            <a:endParaRPr lang="el-GR" dirty="0"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271458"/>
              </p:ext>
            </p:extLst>
          </p:nvPr>
        </p:nvGraphicFramePr>
        <p:xfrm>
          <a:off x="1029063" y="2564903"/>
          <a:ext cx="7105070" cy="3456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9368"/>
                <a:gridCol w="1253940"/>
                <a:gridCol w="1009312"/>
                <a:gridCol w="1028510"/>
                <a:gridCol w="1253940"/>
              </a:tblGrid>
              <a:tr h="55405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Παράμετρος</a:t>
                      </a:r>
                      <a:endParaRPr lang="el-G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Μονάδα</a:t>
                      </a:r>
                      <a:endParaRPr lang="el-G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 smtClean="0">
                          <a:latin typeface="+mn-lt"/>
                          <a:ea typeface="Times New Roman"/>
                          <a:cs typeface="Times New Roman"/>
                        </a:rPr>
                        <a:t>Δ. Νάξου_1</a:t>
                      </a:r>
                      <a:endParaRPr lang="el-G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latin typeface="+mn-lt"/>
                          <a:ea typeface="Times New Roman"/>
                          <a:cs typeface="Times New Roman"/>
                        </a:rPr>
                        <a:t>Δ. Νάξου_2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latin typeface="+mn-lt"/>
                          <a:ea typeface="Times New Roman"/>
                          <a:cs typeface="Times New Roman"/>
                        </a:rPr>
                        <a:t>Μ.Ο.</a:t>
                      </a:r>
                      <a:endParaRPr lang="el-G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 smtClean="0">
                          <a:latin typeface="+mn-lt"/>
                          <a:ea typeface="Times New Roman"/>
                          <a:cs typeface="Times New Roman"/>
                        </a:rPr>
                        <a:t>Κ. </a:t>
                      </a:r>
                      <a:r>
                        <a:rPr lang="el-GR" sz="1400" dirty="0" err="1" smtClean="0">
                          <a:latin typeface="+mn-lt"/>
                          <a:ea typeface="Times New Roman"/>
                          <a:cs typeface="Times New Roman"/>
                        </a:rPr>
                        <a:t>Παλώδιας</a:t>
                      </a:r>
                      <a:endParaRPr lang="el-G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702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l-GR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Υγρασία</a:t>
                      </a:r>
                      <a:endParaRPr lang="el-G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l-GR" sz="14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400" kern="1200" dirty="0" err="1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4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47,3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9,3</a:t>
                      </a:r>
                      <a:endParaRPr lang="el-G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25,2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37,9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1,3</a:t>
                      </a:r>
                      <a:endParaRPr lang="el-G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12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l-GR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Τέφρα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400" kern="1200" dirty="0" err="1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(επί ξηρού)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7,5 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0,8</a:t>
                      </a:r>
                      <a:endParaRPr lang="el-G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4,2 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1,7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11,3 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1,0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02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Net Calorific Value (LHV</a:t>
                      </a: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MJ/kg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18,3</a:t>
                      </a:r>
                      <a:endParaRPr lang="el-G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17,8 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0,5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15,5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9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Gross Heat of combustion (HHV</a:t>
                      </a: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MJ/kg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19,5</a:t>
                      </a:r>
                      <a:endParaRPr lang="el-G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19,0 </a:t>
                      </a: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l-G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0,5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16,7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02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Carbon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w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45,9</a:t>
                      </a:r>
                      <a:endParaRPr lang="el-G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48,4 </a:t>
                      </a: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l-G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1,1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43,1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9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Hydrogen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400" kern="1200" dirty="0" err="1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5,9</a:t>
                      </a:r>
                      <a:endParaRPr lang="el-G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6,0 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0,2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5,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44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0,8</a:t>
                      </a:r>
                      <a:endParaRPr lang="el-G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ND</a:t>
                      </a:r>
                      <a:endParaRPr lang="el-GR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</a:t>
                      </a: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6,0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9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Cd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0,2</a:t>
                      </a:r>
                      <a:endParaRPr lang="el-G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ND</a:t>
                      </a:r>
                      <a:endParaRPr lang="el-GR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1,5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584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1,1 </a:t>
                      </a:r>
                      <a:r>
                        <a:rPr lang="el-GR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l-GR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0,1</a:t>
                      </a:r>
                      <a:endParaRPr lang="el-G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ND</a:t>
                      </a:r>
                      <a:endParaRPr lang="el-GR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1,5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9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Pb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1,4 </a:t>
                      </a: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0,2</a:t>
                      </a:r>
                      <a:endParaRPr lang="el-G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ND</a:t>
                      </a:r>
                      <a:endParaRPr lang="el-GR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11,5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4932040" y="3140968"/>
            <a:ext cx="3024336" cy="72008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629308" y="138732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Αποτελέσματα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308" y="1846565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+mn-lt"/>
              </a:rPr>
              <a:t>Φυσικοχημικός χαρακτηρισμός δειγμάτων </a:t>
            </a:r>
            <a:r>
              <a:rPr lang="el-GR" b="1" dirty="0" smtClean="0">
                <a:latin typeface="+mn-lt"/>
              </a:rPr>
              <a:t>γεωργικών </a:t>
            </a:r>
            <a:r>
              <a:rPr lang="el-GR" b="1" dirty="0">
                <a:latin typeface="+mn-lt"/>
              </a:rPr>
              <a:t>υπολειμμάτων </a:t>
            </a:r>
            <a:r>
              <a:rPr lang="el-GR" dirty="0">
                <a:latin typeface="+mn-lt"/>
              </a:rPr>
              <a:t>από Δήμο Νάξου και Μικρών </a:t>
            </a:r>
            <a:r>
              <a:rPr lang="el-GR" dirty="0" smtClean="0">
                <a:latin typeface="+mn-lt"/>
              </a:rPr>
              <a:t>Κυκλάδων</a:t>
            </a:r>
            <a:r>
              <a:rPr lang="en-US" dirty="0" smtClean="0">
                <a:latin typeface="+mn-lt"/>
              </a:rPr>
              <a:t> – </a:t>
            </a:r>
            <a:r>
              <a:rPr lang="el-GR" dirty="0" smtClean="0">
                <a:latin typeface="+mn-lt"/>
              </a:rPr>
              <a:t>Σύγκριση επιμέρους δειγμάτων δεύτερης παρτίδας</a:t>
            </a:r>
            <a:endParaRPr lang="el-GR" dirty="0"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231691"/>
              </p:ext>
            </p:extLst>
          </p:nvPr>
        </p:nvGraphicFramePr>
        <p:xfrm>
          <a:off x="35496" y="2564903"/>
          <a:ext cx="7661046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512"/>
                <a:gridCol w="1379926"/>
                <a:gridCol w="899160"/>
                <a:gridCol w="899160"/>
                <a:gridCol w="963296"/>
                <a:gridCol w="702992"/>
              </a:tblGrid>
              <a:tr h="61177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Παράμετρος</a:t>
                      </a:r>
                      <a:endParaRPr lang="el-G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Μονάδα</a:t>
                      </a:r>
                      <a:endParaRPr lang="el-G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Φοίνικας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Σολωμός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Ευκάλυπτος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Μουριά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588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l-GR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Υγρασία</a:t>
                      </a:r>
                      <a:endParaRPr lang="el-G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l-GR" sz="14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400" kern="1200" dirty="0" err="1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4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14,8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0,2</a:t>
                      </a:r>
                      <a:endParaRPr lang="el-G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37,4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0,5</a:t>
                      </a:r>
                      <a:endParaRPr lang="el-G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17,4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0,2</a:t>
                      </a:r>
                      <a:endParaRPr lang="el-G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31,1</a:t>
                      </a:r>
                      <a:endParaRPr lang="el-G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55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l-GR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Τέφρα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400" kern="1200" dirty="0" err="1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(επί ξηρού)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4,0 </a:t>
                      </a:r>
                      <a:endParaRPr lang="el-GR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2,9 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0,2</a:t>
                      </a:r>
                      <a:endParaRPr lang="el-GR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7,0 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0,4</a:t>
                      </a:r>
                      <a:endParaRPr lang="el-GR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2,9</a:t>
                      </a:r>
                      <a:endParaRPr lang="el-GR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588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Net Calorific Value (LHV</a:t>
                      </a: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MJ/kg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17,2</a:t>
                      </a:r>
                      <a:endParaRPr lang="el-GR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18,5</a:t>
                      </a:r>
                      <a:endParaRPr lang="el-GR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17,6</a:t>
                      </a:r>
                      <a:endParaRPr lang="el-GR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17,8</a:t>
                      </a:r>
                      <a:endParaRPr lang="el-GR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04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Gross Heat of combustion (HHV</a:t>
                      </a: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MJ/kg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18,4</a:t>
                      </a:r>
                      <a:endParaRPr lang="el-GR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19,8</a:t>
                      </a:r>
                      <a:endParaRPr lang="el-GR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18,8</a:t>
                      </a:r>
                      <a:endParaRPr lang="el-GR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19,1</a:t>
                      </a:r>
                      <a:endParaRPr lang="el-GR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588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Carbon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w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46,8</a:t>
                      </a:r>
                      <a:endParaRPr lang="el-GR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50,0</a:t>
                      </a:r>
                      <a:endParaRPr lang="el-GR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48,2</a:t>
                      </a:r>
                      <a:endParaRPr lang="el-GR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48,6</a:t>
                      </a:r>
                      <a:endParaRPr lang="el-GR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04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Hydrogen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400" kern="1200" dirty="0" err="1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5,9</a:t>
                      </a:r>
                      <a:endParaRPr lang="el-GR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6,20</a:t>
                      </a:r>
                      <a:endParaRPr lang="el-GR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5,7</a:t>
                      </a:r>
                      <a:endParaRPr lang="el-GR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6,2</a:t>
                      </a:r>
                      <a:endParaRPr lang="el-GR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511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ND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04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Cd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40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ND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45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40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40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40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ND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04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Pb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40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40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40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ND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4235767" y="3212976"/>
            <a:ext cx="3470482" cy="115212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/>
          <p:cNvSpPr txBox="1"/>
          <p:nvPr/>
        </p:nvSpPr>
        <p:spPr>
          <a:xfrm>
            <a:off x="629308" y="138732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Αποτελέσματα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058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8157" y="1952590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+mn-lt"/>
              </a:rPr>
              <a:t>Φυσικοχημικός χαρακτηρισμός δειγμάτων </a:t>
            </a:r>
            <a:r>
              <a:rPr lang="el-GR" b="1" dirty="0" err="1" smtClean="0">
                <a:latin typeface="+mn-lt"/>
              </a:rPr>
              <a:t>βιοαποβλήτων</a:t>
            </a:r>
            <a:r>
              <a:rPr lang="el-GR" b="1" dirty="0" smtClean="0">
                <a:latin typeface="+mn-lt"/>
              </a:rPr>
              <a:t> </a:t>
            </a:r>
            <a:r>
              <a:rPr lang="el-GR" dirty="0">
                <a:latin typeface="+mn-lt"/>
              </a:rPr>
              <a:t>(μετά την εφαρμογή της οικιακής ξήρανσης των υπολειμμάτων των τροφίμων) από Δήμο Νάξου και Μικρών </a:t>
            </a:r>
            <a:r>
              <a:rPr lang="el-GR" dirty="0" smtClean="0">
                <a:latin typeface="+mn-lt"/>
              </a:rPr>
              <a:t>Κυκλάδων και </a:t>
            </a:r>
            <a:r>
              <a:rPr lang="el-GR" dirty="0">
                <a:latin typeface="+mn-lt"/>
              </a:rPr>
              <a:t>την Κοινότητα </a:t>
            </a:r>
            <a:r>
              <a:rPr lang="el-GR" dirty="0" err="1">
                <a:latin typeface="+mn-lt"/>
              </a:rPr>
              <a:t>Παλώδιας</a:t>
            </a:r>
            <a:endParaRPr lang="el-GR" dirty="0">
              <a:latin typeface="+mn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62476"/>
              </p:ext>
            </p:extLst>
          </p:nvPr>
        </p:nvGraphicFramePr>
        <p:xfrm>
          <a:off x="395536" y="2916213"/>
          <a:ext cx="7085872" cy="3456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9368"/>
                <a:gridCol w="1253940"/>
                <a:gridCol w="1009312"/>
                <a:gridCol w="1009312"/>
                <a:gridCol w="1253940"/>
              </a:tblGrid>
              <a:tr h="55405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Παράμετρος</a:t>
                      </a:r>
                      <a:endParaRPr lang="el-G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Μονάδα</a:t>
                      </a:r>
                      <a:endParaRPr lang="el-G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 smtClean="0">
                          <a:latin typeface="+mn-lt"/>
                          <a:ea typeface="Times New Roman"/>
                          <a:cs typeface="Times New Roman"/>
                        </a:rPr>
                        <a:t>Δ. Νάξου_1</a:t>
                      </a:r>
                      <a:endParaRPr lang="el-G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latin typeface="+mn-lt"/>
                          <a:ea typeface="Times New Roman"/>
                          <a:cs typeface="Times New Roman"/>
                        </a:rPr>
                        <a:t>Δ. Νάξου_2</a:t>
                      </a:r>
                      <a:endParaRPr lang="el-G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 smtClean="0">
                          <a:latin typeface="+mn-lt"/>
                          <a:ea typeface="Times New Roman"/>
                          <a:cs typeface="Times New Roman"/>
                        </a:rPr>
                        <a:t>Κ. </a:t>
                      </a:r>
                      <a:r>
                        <a:rPr lang="el-GR" sz="1400" dirty="0" err="1" smtClean="0">
                          <a:latin typeface="+mn-lt"/>
                          <a:ea typeface="Times New Roman"/>
                          <a:cs typeface="Times New Roman"/>
                        </a:rPr>
                        <a:t>Παλώδιας</a:t>
                      </a:r>
                      <a:endParaRPr lang="el-G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702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l-GR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Υγρασία</a:t>
                      </a:r>
                      <a:endParaRPr lang="el-G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l-GR" sz="14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400" kern="1200" dirty="0" err="1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4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9,6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0,4</a:t>
                      </a:r>
                      <a:endParaRPr lang="el-GR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,4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6,1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0,3</a:t>
                      </a:r>
                      <a:endParaRPr lang="el-G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12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l-GR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Τέφρα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400" kern="1200" dirty="0" err="1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(ως</a:t>
                      </a:r>
                      <a:r>
                        <a:rPr lang="el-GR" sz="1400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 έχει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)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6,1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0,3</a:t>
                      </a:r>
                      <a:endParaRPr lang="el-GR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20,6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6,8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1,1</a:t>
                      </a:r>
                      <a:endParaRPr lang="el-G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02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Net Calorific Value (LHV</a:t>
                      </a: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MJ/kg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17,8</a:t>
                      </a:r>
                      <a:endParaRPr lang="el-GR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17,5</a:t>
                      </a:r>
                      <a:endParaRPr lang="el-G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9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Gross Heat of combustion (HHV</a:t>
                      </a: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MJ/kg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19,4</a:t>
                      </a:r>
                      <a:endParaRPr lang="el-GR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19,0</a:t>
                      </a:r>
                      <a:endParaRPr lang="el-G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02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Carbon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w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45,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el-GR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46,1</a:t>
                      </a:r>
                      <a:endParaRPr lang="el-G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9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Hydrogen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400" kern="1200" dirty="0" err="1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7,1</a:t>
                      </a:r>
                      <a:endParaRPr lang="el-G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44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0,7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ND</a:t>
                      </a:r>
                      <a:endParaRPr lang="el-GR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4</a:t>
                      </a:r>
                      <a:endParaRPr lang="el-G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9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Cd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0,2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ND</a:t>
                      </a:r>
                      <a:endParaRPr lang="el-GR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1,0</a:t>
                      </a:r>
                      <a:endParaRPr lang="el-G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584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0,2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0,04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ND</a:t>
                      </a:r>
                      <a:endParaRPr lang="el-GR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1,0</a:t>
                      </a:r>
                      <a:endParaRPr lang="el-G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9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Pb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4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ND</a:t>
                      </a:r>
                      <a:endParaRPr lang="el-GR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7,0</a:t>
                      </a:r>
                      <a:endParaRPr lang="el-G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4284588" y="3501008"/>
            <a:ext cx="3024336" cy="102271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/>
          <p:cNvSpPr txBox="1"/>
          <p:nvPr/>
        </p:nvSpPr>
        <p:spPr>
          <a:xfrm>
            <a:off x="629308" y="138732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Αποτελέσματα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57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552" y="2076987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+mn-lt"/>
              </a:rPr>
              <a:t>Σύγκριση χαρακτηριστικών </a:t>
            </a:r>
            <a:r>
              <a:rPr lang="el-GR" b="1" dirty="0" err="1" smtClean="0">
                <a:latin typeface="+mn-lt"/>
              </a:rPr>
              <a:t>βιοαποβλήτων</a:t>
            </a:r>
            <a:r>
              <a:rPr lang="el-GR" b="1" dirty="0" smtClean="0">
                <a:latin typeface="+mn-lt"/>
              </a:rPr>
              <a:t> </a:t>
            </a:r>
            <a:r>
              <a:rPr lang="el-GR" dirty="0" smtClean="0">
                <a:latin typeface="+mn-lt"/>
              </a:rPr>
              <a:t>πριν και μετά </a:t>
            </a:r>
            <a:r>
              <a:rPr lang="el-GR" dirty="0">
                <a:latin typeface="+mn-lt"/>
              </a:rPr>
              <a:t>την εφαρμογή της οικιακής ξήρανσης των υπολειμμάτων των </a:t>
            </a:r>
            <a:r>
              <a:rPr lang="el-GR" dirty="0" smtClean="0">
                <a:latin typeface="+mn-lt"/>
              </a:rPr>
              <a:t>τροφίμων </a:t>
            </a:r>
            <a:r>
              <a:rPr lang="el-GR" dirty="0">
                <a:latin typeface="+mn-lt"/>
              </a:rPr>
              <a:t>από Δήμο Νάξου και Μικρών </a:t>
            </a:r>
            <a:r>
              <a:rPr lang="el-GR" dirty="0" smtClean="0">
                <a:latin typeface="+mn-lt"/>
              </a:rPr>
              <a:t>Κυκλάδων</a:t>
            </a:r>
            <a:endParaRPr lang="el-GR" dirty="0">
              <a:latin typeface="+mn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013827"/>
              </p:ext>
            </p:extLst>
          </p:nvPr>
        </p:nvGraphicFramePr>
        <p:xfrm>
          <a:off x="572592" y="3412615"/>
          <a:ext cx="7680719" cy="1310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351"/>
                <a:gridCol w="1253940"/>
                <a:gridCol w="1130316"/>
                <a:gridCol w="1130316"/>
                <a:gridCol w="1276660"/>
                <a:gridCol w="1224136"/>
              </a:tblGrid>
              <a:tr h="55405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Παράμετρος</a:t>
                      </a:r>
                      <a:endParaRPr lang="el-G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Μονάδα</a:t>
                      </a:r>
                      <a:endParaRPr lang="el-G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Δ. Νάξου (2015)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Δ. </a:t>
                      </a:r>
                      <a:r>
                        <a:rPr lang="el-GR" sz="1400" b="1" kern="1200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Νάξου</a:t>
                      </a:r>
                      <a:endParaRPr lang="el-GR" sz="1400" b="1" kern="1200" dirty="0">
                        <a:solidFill>
                          <a:srgbClr val="FFFFFF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Δ. Νάξου_1 (οικ.</a:t>
                      </a:r>
                      <a:r>
                        <a:rPr lang="el-GR" sz="1400" b="1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l-GR" sz="1400" b="1" kern="1200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ξήρανση)</a:t>
                      </a:r>
                      <a:endParaRPr lang="el-GR" sz="1400" b="1" kern="1200" dirty="0">
                        <a:solidFill>
                          <a:srgbClr val="FFFFFF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kern="1200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Δ. Νάξου_2 (οικ. ξήρανση)</a:t>
                      </a:r>
                      <a:endParaRPr lang="el-GR" sz="1400" b="1" kern="1200" dirty="0">
                        <a:solidFill>
                          <a:srgbClr val="FFFFFF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35002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l-GR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Υγρασία</a:t>
                      </a:r>
                      <a:endParaRPr lang="el-G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l-GR" sz="14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400" kern="1200" dirty="0" err="1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4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 ± 4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l-GR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1±4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el-GR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9,6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0,4</a:t>
                      </a:r>
                      <a:endParaRPr lang="el-GR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,4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1,6</a:t>
                      </a:r>
                    </a:p>
                  </a:txBody>
                  <a:tcPr marL="68580" marR="68580" marT="0" marB="0" anchor="ctr"/>
                </a:tc>
              </a:tr>
              <a:tr h="260612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Πτητικά στερεά (VS)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400" kern="1200" dirty="0" err="1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. 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(ως έχει)</a:t>
                      </a:r>
                      <a:endParaRPr lang="el-GR" sz="14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±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l-GR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±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l-GR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95,8</a:t>
                      </a: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0,7</a:t>
                      </a:r>
                      <a:endParaRPr lang="el-GR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79,4</a:t>
                      </a:r>
                      <a:r>
                        <a:rPr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 </a:t>
                      </a:r>
                      <a:r>
                        <a:rPr lang="el-GR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1,6</a:t>
                      </a:r>
                      <a:endParaRPr lang="el-GR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9308" y="138732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Σύγκριση Αποτελεσμάτων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9509" y="3034831"/>
            <a:ext cx="222498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atin typeface="+mn-lt"/>
              </a:rPr>
              <a:t>ΠΡΙΝ</a:t>
            </a:r>
            <a:endParaRPr lang="el-GR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2120" y="3034831"/>
            <a:ext cx="256882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atin typeface="+mn-lt"/>
              </a:rPr>
              <a:t>ΜΕΤΑ</a:t>
            </a:r>
            <a:endParaRPr lang="el-GR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799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96" y="2002457"/>
            <a:ext cx="8892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  <a:ea typeface="Calibri"/>
                <a:cs typeface="Times New Roman"/>
              </a:rPr>
              <a:t>Όλα τα δείγματα παρουσίασαν διακυμάνσεις στην περιεκτικότητα σε υγρασία και τέφρα, η οποίες πιθανόν να οφείλεται στην διαφορετική προέλευση καθώς και σε εποχιακούς παράγοντες</a:t>
            </a:r>
          </a:p>
          <a:p>
            <a:pPr marL="342900" lvl="0" indent="-342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  <a:ea typeface="Calibri"/>
                <a:cs typeface="Times New Roman"/>
              </a:rPr>
              <a:t>Η περιεκτικότητα σε </a:t>
            </a:r>
            <a:r>
              <a:rPr lang="el-GR" dirty="0" err="1" smtClean="0">
                <a:latin typeface="+mn-lt"/>
                <a:ea typeface="Calibri"/>
                <a:cs typeface="Times New Roman"/>
              </a:rPr>
              <a:t>βαρέα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μέταλλα τόσο των αποξηραμένων κλαδεμάτων/γεωργικών υπολειμμάτων όσο του αποξηραμένου αποβλήτου είναι πολύ χαμηλή και αποδεκτή</a:t>
            </a:r>
          </a:p>
          <a:p>
            <a:pPr marL="342900" lvl="0" indent="-342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  <a:ea typeface="Calibri"/>
                <a:cs typeface="Times New Roman"/>
              </a:rPr>
              <a:t>Η ξήρανση των </a:t>
            </a:r>
            <a:r>
              <a:rPr lang="el-GR" dirty="0" err="1" smtClean="0">
                <a:latin typeface="+mn-lt"/>
                <a:ea typeface="Calibri"/>
                <a:cs typeface="Times New Roman"/>
              </a:rPr>
              <a:t>βιοαποβλήτων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στους οικιακούς ξηραντήρες επιφέρει μείωση της υγρασίας περίπου κατά 70% </a:t>
            </a:r>
          </a:p>
          <a:p>
            <a:pPr marL="342900" indent="-342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  <a:ea typeface="Calibri"/>
                <a:cs typeface="Times New Roman"/>
              </a:rPr>
              <a:t>Η ξήρανση των </a:t>
            </a:r>
            <a:r>
              <a:rPr lang="el-GR" dirty="0" err="1" smtClean="0">
                <a:latin typeface="+mn-lt"/>
                <a:ea typeface="Calibri"/>
                <a:cs typeface="Times New Roman"/>
              </a:rPr>
              <a:t>βιοαποβλήτων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στους οικιακούς ξηραντήρες επιφέρει αύξηση της περιεκτικότητας σε πτητικά στερεά περίπου κατά 70% </a:t>
            </a:r>
          </a:p>
          <a:p>
            <a:pPr marL="342900" lvl="0" indent="-342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  <a:ea typeface="Calibri"/>
                <a:cs typeface="Times New Roman"/>
              </a:rPr>
              <a:t>Η </a:t>
            </a:r>
            <a:r>
              <a:rPr lang="el-GR" dirty="0">
                <a:latin typeface="+mn-lt"/>
                <a:ea typeface="Calibri"/>
                <a:cs typeface="Times New Roman"/>
              </a:rPr>
              <a:t>θερμογόνος 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δύναμη των </a:t>
            </a:r>
            <a:r>
              <a:rPr lang="el-GR" dirty="0">
                <a:latin typeface="+mn-lt"/>
                <a:ea typeface="Calibri"/>
                <a:cs typeface="Times New Roman"/>
              </a:rPr>
              <a:t>αποξηραμένων κλαδεμάτων/γεωργικών υπολειμμάτων 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είναι ιδιαίτερα υψηλή</a:t>
            </a:r>
          </a:p>
          <a:p>
            <a:pPr marL="342900" lvl="0" indent="-342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  <a:ea typeface="Calibri"/>
                <a:cs typeface="Times New Roman"/>
              </a:rPr>
              <a:t>Η θερμογόνος δύναμη των αποξηραμένων </a:t>
            </a:r>
            <a:r>
              <a:rPr lang="el-GR" dirty="0" err="1" smtClean="0">
                <a:latin typeface="+mn-lt"/>
                <a:ea typeface="Calibri"/>
                <a:cs typeface="Times New Roman"/>
              </a:rPr>
              <a:t>βιοαποβλήτων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βρίσκεται σε ικανοποιητικά επίπεδα</a:t>
            </a:r>
          </a:p>
          <a:p>
            <a:pPr marL="342900" lvl="0" indent="-342900" algn="just"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308" y="138732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Συμ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περάσματα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661248"/>
            <a:ext cx="9144000" cy="1196752"/>
          </a:xfrm>
        </p:spPr>
      </p:pic>
      <p:pic>
        <p:nvPicPr>
          <p:cNvPr id="4099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4102" name="Rectangle 1"/>
          <p:cNvSpPr>
            <a:spLocks noChangeArrowheads="1"/>
          </p:cNvSpPr>
          <p:nvPr/>
        </p:nvSpPr>
        <p:spPr bwMode="auto">
          <a:xfrm>
            <a:off x="684213" y="2792413"/>
            <a:ext cx="8135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altLang="el-GR" sz="2000" b="1" dirty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Περιγραφή </a:t>
            </a:r>
            <a:r>
              <a:rPr lang="el-GR" altLang="el-GR" sz="2000" b="1" dirty="0" smtClean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διαδικασίας </a:t>
            </a:r>
            <a:r>
              <a:rPr lang="el-GR" altLang="el-GR" sz="2000" b="1" dirty="0" err="1" smtClean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πελλετοποίησης</a:t>
            </a:r>
            <a:r>
              <a:rPr lang="el-GR" altLang="el-GR" sz="2000" b="1" dirty="0" smtClean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l-GR" altLang="el-GR" sz="2000" b="1" dirty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και προσδιορισμός </a:t>
            </a:r>
            <a:r>
              <a:rPr lang="el-GR" altLang="el-GR" sz="2000" b="1" dirty="0" smtClean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των φυσικοχημι</a:t>
            </a:r>
            <a:r>
              <a:rPr lang="el-GR" altLang="el-GR" sz="2000" b="1" dirty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κ</a:t>
            </a:r>
            <a:r>
              <a:rPr lang="el-GR" altLang="el-GR" sz="2000" b="1" dirty="0" smtClean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ών </a:t>
            </a:r>
            <a:r>
              <a:rPr lang="el-GR" altLang="el-GR" sz="2000" b="1" dirty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ιδιοτήτων των </a:t>
            </a:r>
            <a:r>
              <a:rPr lang="el-GR" altLang="el-GR" sz="2000" b="1" dirty="0" err="1" smtClean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pellet</a:t>
            </a:r>
            <a:endParaRPr lang="el-GR" altLang="el-GR" sz="2000" b="1" dirty="0">
              <a:solidFill>
                <a:srgbClr val="604A7B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75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805264"/>
            <a:ext cx="9144000" cy="1052736"/>
          </a:xfrm>
        </p:spPr>
      </p:pic>
      <p:pic>
        <p:nvPicPr>
          <p:cNvPr id="5123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339752" y="44450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323619"/>
            <a:ext cx="87849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Pellet</a:t>
            </a:r>
            <a:endParaRPr lang="el-GR" sz="2000" b="1" dirty="0">
              <a:latin typeface="+mn-lt"/>
            </a:endParaRPr>
          </a:p>
          <a:p>
            <a:r>
              <a:rPr lang="el-GR" dirty="0">
                <a:latin typeface="+mn-lt"/>
              </a:rPr>
              <a:t>Τα </a:t>
            </a:r>
            <a:r>
              <a:rPr lang="el-GR" dirty="0" err="1">
                <a:latin typeface="+mn-lt"/>
              </a:rPr>
              <a:t>pellets</a:t>
            </a:r>
            <a:r>
              <a:rPr lang="el-GR" dirty="0">
                <a:latin typeface="+mn-lt"/>
              </a:rPr>
              <a:t> είναι στερεά </a:t>
            </a:r>
            <a:r>
              <a:rPr lang="el-GR" dirty="0" err="1">
                <a:latin typeface="+mn-lt"/>
              </a:rPr>
              <a:t>βιοκαύσιμα</a:t>
            </a:r>
            <a:r>
              <a:rPr lang="el-GR" dirty="0">
                <a:latin typeface="+mn-lt"/>
              </a:rPr>
              <a:t> τα οποία παράγονται </a:t>
            </a:r>
            <a:r>
              <a:rPr lang="el-GR" dirty="0" smtClean="0">
                <a:latin typeface="+mn-lt"/>
              </a:rPr>
              <a:t>από</a:t>
            </a:r>
            <a:r>
              <a:rPr lang="en-US" dirty="0" smtClean="0">
                <a:latin typeface="+mn-lt"/>
              </a:rPr>
              <a:t> </a:t>
            </a:r>
            <a:r>
              <a:rPr lang="el-GR" b="1" dirty="0" smtClean="0">
                <a:latin typeface="+mn-lt"/>
              </a:rPr>
              <a:t>κονιοποιημένη </a:t>
            </a:r>
            <a:r>
              <a:rPr lang="el-GR" b="1" dirty="0">
                <a:latin typeface="+mn-lt"/>
              </a:rPr>
              <a:t>βιομάζα </a:t>
            </a:r>
            <a:r>
              <a:rPr lang="el-GR" dirty="0">
                <a:latin typeface="+mn-lt"/>
              </a:rPr>
              <a:t>με χρήση πρέσας</a:t>
            </a:r>
            <a:endParaRPr lang="el-GR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4117457"/>
            <a:ext cx="87849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Πελλετο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ποίηση</a:t>
            </a:r>
            <a:endParaRPr lang="el-GR" sz="2000" b="1" dirty="0">
              <a:latin typeface="+mn-lt"/>
            </a:endParaRPr>
          </a:p>
          <a:p>
            <a:r>
              <a:rPr lang="el-GR" dirty="0">
                <a:latin typeface="+mn-lt"/>
              </a:rPr>
              <a:t>Η όλη τεχνολογία παραγωγής των σύμπηκτων </a:t>
            </a:r>
            <a:r>
              <a:rPr lang="el-GR" dirty="0" smtClean="0">
                <a:latin typeface="+mn-lt"/>
              </a:rPr>
              <a:t>ξύλου</a:t>
            </a:r>
            <a:r>
              <a:rPr lang="en-US" dirty="0" smtClean="0">
                <a:latin typeface="+mn-lt"/>
              </a:rPr>
              <a:t> </a:t>
            </a:r>
            <a:r>
              <a:rPr lang="el-GR" dirty="0" smtClean="0">
                <a:latin typeface="+mn-lt"/>
              </a:rPr>
              <a:t>βασίζεται </a:t>
            </a:r>
            <a:r>
              <a:rPr lang="el-GR" dirty="0">
                <a:latin typeface="+mn-lt"/>
              </a:rPr>
              <a:t>στην </a:t>
            </a:r>
            <a:r>
              <a:rPr lang="el-GR" dirty="0" err="1">
                <a:latin typeface="+mn-lt"/>
              </a:rPr>
              <a:t>πελλετοποίηση</a:t>
            </a:r>
            <a:r>
              <a:rPr lang="el-GR" dirty="0">
                <a:latin typeface="+mn-lt"/>
              </a:rPr>
              <a:t> </a:t>
            </a:r>
            <a:r>
              <a:rPr lang="el-GR" b="1" dirty="0">
                <a:latin typeface="+mn-lt"/>
              </a:rPr>
              <a:t>(</a:t>
            </a:r>
            <a:r>
              <a:rPr lang="el-GR" b="1" dirty="0" err="1">
                <a:latin typeface="+mn-lt"/>
              </a:rPr>
              <a:t>pelletizing</a:t>
            </a:r>
            <a:r>
              <a:rPr lang="el-GR" b="1" dirty="0">
                <a:latin typeface="+mn-lt"/>
              </a:rPr>
              <a:t>). </a:t>
            </a:r>
            <a:r>
              <a:rPr lang="el-GR" dirty="0" smtClean="0">
                <a:latin typeface="+mn-lt"/>
              </a:rPr>
              <a:t>Στο</a:t>
            </a:r>
            <a:r>
              <a:rPr lang="en-US" dirty="0" smtClean="0">
                <a:latin typeface="+mn-lt"/>
              </a:rPr>
              <a:t> </a:t>
            </a:r>
            <a:r>
              <a:rPr lang="el-GR" dirty="0" smtClean="0">
                <a:latin typeface="+mn-lt"/>
              </a:rPr>
              <a:t>στάδιο </a:t>
            </a:r>
            <a:r>
              <a:rPr lang="el-GR" dirty="0">
                <a:latin typeface="+mn-lt"/>
              </a:rPr>
              <a:t>αυτό, η πίεση μεταξύ των ξυλωδών </a:t>
            </a:r>
            <a:r>
              <a:rPr lang="el-GR" dirty="0" smtClean="0">
                <a:latin typeface="+mn-lt"/>
              </a:rPr>
              <a:t>κόκκων</a:t>
            </a:r>
            <a:r>
              <a:rPr lang="en-US" dirty="0" smtClean="0">
                <a:latin typeface="+mn-lt"/>
              </a:rPr>
              <a:t> </a:t>
            </a:r>
            <a:r>
              <a:rPr lang="el-GR" dirty="0" smtClean="0">
                <a:latin typeface="+mn-lt"/>
              </a:rPr>
              <a:t>αυξάνεται </a:t>
            </a:r>
            <a:r>
              <a:rPr lang="el-GR" dirty="0">
                <a:latin typeface="+mn-lt"/>
              </a:rPr>
              <a:t>πολύ σημαντικά </a:t>
            </a:r>
            <a:r>
              <a:rPr lang="el-GR" dirty="0" smtClean="0">
                <a:latin typeface="+mn-lt"/>
              </a:rPr>
              <a:t>(</a:t>
            </a:r>
            <a:r>
              <a:rPr lang="en-US" dirty="0" smtClean="0">
                <a:latin typeface="+mn-lt"/>
              </a:rPr>
              <a:t>~200 </a:t>
            </a:r>
            <a:r>
              <a:rPr lang="en-US" dirty="0" err="1" smtClean="0">
                <a:latin typeface="+mn-lt"/>
              </a:rPr>
              <a:t>atm</a:t>
            </a:r>
            <a:r>
              <a:rPr lang="el-GR" dirty="0" smtClean="0">
                <a:latin typeface="+mn-lt"/>
              </a:rPr>
              <a:t>),</a:t>
            </a:r>
            <a:r>
              <a:rPr lang="en-US" dirty="0" smtClean="0">
                <a:latin typeface="+mn-lt"/>
              </a:rPr>
              <a:t> </a:t>
            </a:r>
            <a:r>
              <a:rPr lang="el-GR" dirty="0" smtClean="0">
                <a:latin typeface="+mn-lt"/>
              </a:rPr>
              <a:t>με ταυτόχρονη αύξηση της θερμοκρασίας (έως </a:t>
            </a:r>
            <a:r>
              <a:rPr lang="el-GR" dirty="0">
                <a:latin typeface="+mn-lt"/>
              </a:rPr>
              <a:t>100-130°C</a:t>
            </a:r>
            <a:r>
              <a:rPr lang="el-GR" dirty="0" smtClean="0">
                <a:latin typeface="+mn-lt"/>
              </a:rPr>
              <a:t>) λόγω τριβών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dirty="0" smtClean="0">
                <a:latin typeface="+mn-lt"/>
              </a:rPr>
              <a:t>Αύξηση της πυκνότητας του υλικού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dirty="0" smtClean="0">
                <a:latin typeface="+mn-lt"/>
              </a:rPr>
              <a:t>Σημαντική μείωση της υγρασίας του υλικού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dirty="0" smtClean="0">
                <a:latin typeface="+mn-lt"/>
              </a:rPr>
              <a:t>Η </a:t>
            </a:r>
            <a:r>
              <a:rPr lang="el-GR" dirty="0" err="1">
                <a:latin typeface="+mn-lt"/>
              </a:rPr>
              <a:t>λιγνίνη</a:t>
            </a:r>
            <a:r>
              <a:rPr lang="el-GR" dirty="0">
                <a:latin typeface="+mn-lt"/>
              </a:rPr>
              <a:t> (</a:t>
            </a:r>
            <a:r>
              <a:rPr lang="el-GR" dirty="0" err="1">
                <a:latin typeface="+mn-lt"/>
              </a:rPr>
              <a:t>lignin</a:t>
            </a:r>
            <a:r>
              <a:rPr lang="el-GR" dirty="0">
                <a:latin typeface="+mn-lt"/>
              </a:rPr>
              <a:t>) του </a:t>
            </a:r>
            <a:r>
              <a:rPr lang="el-GR" dirty="0" smtClean="0">
                <a:latin typeface="+mn-lt"/>
              </a:rPr>
              <a:t>ξύλου πλαστικοποιείται </a:t>
            </a:r>
            <a:r>
              <a:rPr lang="el-GR" dirty="0">
                <a:latin typeface="+mn-lt"/>
              </a:rPr>
              <a:t>μερικώς και δρα σαν «συγκολλητική ουσία»</a:t>
            </a:r>
            <a:endParaRPr lang="el-GR" dirty="0" smtClean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000" dirty="0" smtClean="0">
              <a:latin typeface="+mn-lt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28" y="2374380"/>
            <a:ext cx="2619375" cy="174307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185" y="2374380"/>
            <a:ext cx="2351630" cy="176372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192" y="2060848"/>
            <a:ext cx="2390789" cy="23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8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805264"/>
            <a:ext cx="9144000" cy="1052736"/>
          </a:xfrm>
        </p:spPr>
      </p:pic>
      <p:pic>
        <p:nvPicPr>
          <p:cNvPr id="614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279526"/>
            <a:ext cx="8780286" cy="484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692328"/>
            <a:ext cx="9144000" cy="1196752"/>
          </a:xfrm>
        </p:spPr>
      </p:pic>
      <p:pic>
        <p:nvPicPr>
          <p:cNvPr id="4099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088" y="5187950"/>
            <a:ext cx="75612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  <a:r>
              <a:rPr lang="el-GR" sz="1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Μητρούλη</a:t>
            </a:r>
            <a:r>
              <a:rPr lang="el-GR" sz="1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Δ. Σιουτόπουλος, </a:t>
            </a:r>
            <a:r>
              <a:rPr lang="el-GR" sz="1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Α.Καράμπελας</a:t>
            </a:r>
            <a:endParaRPr lang="el-GR" sz="1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2" name="Rectangle 1"/>
          <p:cNvSpPr>
            <a:spLocks noChangeArrowheads="1"/>
          </p:cNvSpPr>
          <p:nvPr/>
        </p:nvSpPr>
        <p:spPr bwMode="auto">
          <a:xfrm>
            <a:off x="252413" y="2636912"/>
            <a:ext cx="81359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altLang="el-GR" sz="2000" b="1" dirty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Αποτελέσματα </a:t>
            </a:r>
            <a:r>
              <a:rPr lang="el-GR" altLang="el-GR" sz="2000" b="1" dirty="0" smtClean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χαρακτηρισμού των </a:t>
            </a:r>
            <a:r>
              <a:rPr lang="el-GR" altLang="el-GR" sz="2000" b="1" dirty="0" err="1" smtClean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Βιοαποβλήτων</a:t>
            </a:r>
            <a:r>
              <a:rPr lang="el-GR" altLang="el-GR" sz="2000" b="1" dirty="0" smtClean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 και των Γεωργικών Υπολειμμάτων του Δήμου </a:t>
            </a:r>
            <a:r>
              <a:rPr lang="el-GR" altLang="el-GR" sz="2000" b="1" dirty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Νάξου και Μικρών </a:t>
            </a:r>
            <a:r>
              <a:rPr lang="el-GR" altLang="el-GR" sz="2000" b="1" dirty="0" smtClean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Κυκλάδων καθώς και της κοινότητας </a:t>
            </a:r>
            <a:r>
              <a:rPr lang="el-GR" altLang="el-GR" sz="2000" b="1" dirty="0" err="1" smtClean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Παλώδιας</a:t>
            </a:r>
            <a:r>
              <a:rPr lang="el-GR" altLang="el-GR" sz="2000" b="1" dirty="0" smtClean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el-GR" altLang="el-GR" sz="2000" b="1" dirty="0">
              <a:solidFill>
                <a:srgbClr val="604A7B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805264"/>
            <a:ext cx="9144000" cy="1052736"/>
          </a:xfrm>
        </p:spPr>
      </p:pic>
      <p:pic>
        <p:nvPicPr>
          <p:cNvPr id="614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412776"/>
            <a:ext cx="681037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6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020168"/>
            <a:ext cx="3476625" cy="3924300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3979665" y="1412776"/>
            <a:ext cx="4968552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Διαδικασία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παραγωγής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pellet</a:t>
            </a:r>
            <a:endParaRPr lang="el-G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l-GR" dirty="0" smtClean="0">
                <a:latin typeface="+mn-lt"/>
              </a:rPr>
              <a:t>Η </a:t>
            </a:r>
            <a:r>
              <a:rPr lang="el-GR" dirty="0">
                <a:latin typeface="+mn-lt"/>
              </a:rPr>
              <a:t>πρώτη ύλη εισάγεται, σε μορφή σκόνης με μέγεθος κόκκων </a:t>
            </a:r>
            <a:r>
              <a:rPr lang="el-GR" dirty="0">
                <a:latin typeface="+mj-lt"/>
              </a:rPr>
              <a:t>2,5 </a:t>
            </a:r>
            <a:r>
              <a:rPr lang="el-GR" dirty="0" err="1">
                <a:latin typeface="+mj-lt"/>
              </a:rPr>
              <a:t>mm</a:t>
            </a:r>
            <a:r>
              <a:rPr lang="el-GR" dirty="0">
                <a:latin typeface="+mj-lt"/>
              </a:rPr>
              <a:t>, στο θάλαμο της μήτρας του </a:t>
            </a:r>
            <a:r>
              <a:rPr lang="el-GR" dirty="0" err="1">
                <a:latin typeface="+mj-lt"/>
              </a:rPr>
              <a:t>πελλετοποιητή</a:t>
            </a:r>
            <a:r>
              <a:rPr lang="el-GR" dirty="0">
                <a:latin typeface="+mj-lt"/>
              </a:rPr>
              <a:t>.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l-GR" dirty="0">
                <a:latin typeface="+mj-lt"/>
              </a:rPr>
              <a:t>Κατά τη συμπίεση της προετοιμασμένης πούδρας, η πρέσα συμπιέζει το υλικό μέσα από διάτρητη μεταλλική μήτρα κατάλληλης σκληρότητας, από την οποία εξέρχονται οι </a:t>
            </a:r>
            <a:r>
              <a:rPr lang="el-GR" dirty="0" err="1">
                <a:latin typeface="+mj-lt"/>
              </a:rPr>
              <a:t>πελλέτες</a:t>
            </a:r>
            <a:r>
              <a:rPr lang="el-GR" dirty="0">
                <a:latin typeface="+mj-lt"/>
              </a:rPr>
              <a:t>.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l-GR" dirty="0">
                <a:latin typeface="+mj-lt"/>
              </a:rPr>
              <a:t>Ρυθμιζόμενα κοπτικά εργαλεία εντός του θαλάμου είναι αυτά τα οποία κόβουν τα συσσωματώματα της βιομάζας στο επιθυμητό μήκος</a:t>
            </a:r>
            <a:endParaRPr lang="el-G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455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805264"/>
            <a:ext cx="9144000" cy="1052736"/>
          </a:xfrm>
        </p:spPr>
      </p:pic>
      <p:pic>
        <p:nvPicPr>
          <p:cNvPr id="5123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339752" y="44450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533768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Εργαστηριακός </a:t>
            </a:r>
            <a:r>
              <a:rPr lang="el-G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πελλετοποιητής</a:t>
            </a: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948" y="4415537"/>
            <a:ext cx="8784976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Πα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ράγοντες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π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ου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επ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ηρεάζουν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την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π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ελλετο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ποίηση</a:t>
            </a:r>
            <a:endParaRPr lang="el-GR" sz="2000" b="1" dirty="0">
              <a:latin typeface="+mn-lt"/>
            </a:endParaRPr>
          </a:p>
          <a:p>
            <a:r>
              <a:rPr lang="el-GR" dirty="0">
                <a:latin typeface="+mn-lt"/>
              </a:rPr>
              <a:t>Οι κύριοι παράγοντες που επηρεάζουν την πορεία της διαδικασίας της συσσωμάτωσης αλλά κυρίως μεταβάλλουν την ποιότητα και τα χαρακτηριστικά των τελικών εξαγόμενων προϊόντων </a:t>
            </a:r>
            <a:r>
              <a:rPr lang="el-GR" dirty="0" smtClean="0">
                <a:latin typeface="+mn-lt"/>
              </a:rPr>
              <a:t>είναι</a:t>
            </a:r>
            <a:r>
              <a:rPr lang="en-US" dirty="0" smtClean="0">
                <a:latin typeface="+mn-lt"/>
              </a:rPr>
              <a:t>:</a:t>
            </a:r>
          </a:p>
          <a:p>
            <a:pPr marL="285750" indent="-28575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l-GR" dirty="0" smtClean="0">
                <a:latin typeface="+mn-lt"/>
              </a:rPr>
              <a:t>Η </a:t>
            </a:r>
            <a:r>
              <a:rPr lang="el-GR" dirty="0">
                <a:latin typeface="+mn-lt"/>
              </a:rPr>
              <a:t>υγρασία της εισερχόμενης στη μήτρα </a:t>
            </a:r>
            <a:r>
              <a:rPr lang="el-GR" dirty="0" smtClean="0">
                <a:latin typeface="+mn-lt"/>
              </a:rPr>
              <a:t>πούδρας</a:t>
            </a:r>
            <a:r>
              <a:rPr lang="en-US" dirty="0" smtClean="0">
                <a:latin typeface="+mn-lt"/>
              </a:rPr>
              <a:t> (8-12%)</a:t>
            </a:r>
            <a:endParaRPr lang="el-GR" dirty="0">
              <a:latin typeface="+mn-lt"/>
            </a:endParaRPr>
          </a:p>
          <a:p>
            <a:pPr marL="285750" indent="-28575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l-GR" dirty="0" smtClean="0">
                <a:latin typeface="+mn-lt"/>
              </a:rPr>
              <a:t>Η </a:t>
            </a:r>
            <a:r>
              <a:rPr lang="el-GR" dirty="0">
                <a:latin typeface="+mn-lt"/>
              </a:rPr>
              <a:t>θερμοκρασία λειτουργίας της μήτρας του </a:t>
            </a:r>
            <a:r>
              <a:rPr lang="el-GR" dirty="0" err="1">
                <a:latin typeface="+mn-lt"/>
              </a:rPr>
              <a:t>πελλετοποιητή</a:t>
            </a:r>
            <a:endParaRPr lang="el-GR" dirty="0">
              <a:latin typeface="+mn-lt"/>
            </a:endParaRPr>
          </a:p>
          <a:p>
            <a:pPr marL="285750" indent="-28575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l-GR" dirty="0" smtClean="0">
                <a:latin typeface="+mn-lt"/>
              </a:rPr>
              <a:t>Τα </a:t>
            </a:r>
            <a:r>
              <a:rPr lang="el-GR" dirty="0">
                <a:latin typeface="+mn-lt"/>
              </a:rPr>
              <a:t>τεχνικά χαρακτηριστικά της πρέσας του </a:t>
            </a:r>
            <a:r>
              <a:rPr lang="el-GR" dirty="0" err="1">
                <a:latin typeface="+mn-lt"/>
              </a:rPr>
              <a:t>πελλετοποιητή</a:t>
            </a:r>
            <a:endParaRPr lang="el-GR" dirty="0">
              <a:latin typeface="+mn-lt"/>
            </a:endParaRPr>
          </a:p>
          <a:p>
            <a:endParaRPr lang="el-GR" dirty="0" smtClean="0">
              <a:latin typeface="+mn-lt"/>
            </a:endParaRPr>
          </a:p>
        </p:txBody>
      </p:sp>
      <p:graphicFrame>
        <p:nvGraphicFramePr>
          <p:cNvPr id="4" name="Πίνακας 3"/>
          <p:cNvGraphicFramePr>
            <a:graphicFrameLocks noGrp="1"/>
          </p:cNvGraphicFramePr>
          <p:nvPr/>
        </p:nvGraphicFramePr>
        <p:xfrm>
          <a:off x="307752" y="2108224"/>
          <a:ext cx="4064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Μοντέλο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Kahl</a:t>
                      </a: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14-175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Δυναμικότητα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kg/h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Ισχύς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3 </a:t>
                      </a:r>
                      <a:r>
                        <a:rPr lang="en-US" dirty="0" smtClean="0"/>
                        <a:t>kW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Τύπος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επίπεδης μήτρα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Διάμετρος</a:t>
                      </a:r>
                      <a:r>
                        <a:rPr lang="el-GR" baseline="0" dirty="0" smtClean="0"/>
                        <a:t> οπών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μήτρ</a:t>
                      </a:r>
                      <a:r>
                        <a:rPr lang="en-US" baseline="0" dirty="0" smtClean="0"/>
                        <a:t>ας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6</a:t>
                      </a:r>
                      <a:r>
                        <a:rPr lang="en-US" dirty="0" smtClean="0"/>
                        <a:t>mm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61" y="1333939"/>
            <a:ext cx="1364768" cy="3184459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133" y="1628626"/>
            <a:ext cx="2141127" cy="28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3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29" y="2104481"/>
            <a:ext cx="475252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dirty="0" smtClean="0">
                <a:latin typeface="+mn-lt"/>
              </a:rPr>
              <a:t>1</a:t>
            </a:r>
            <a:r>
              <a:rPr lang="el-GR" sz="2000" b="1" dirty="0" smtClean="0">
                <a:latin typeface="+mn-lt"/>
              </a:rPr>
              <a:t>.   </a:t>
            </a:r>
            <a:r>
              <a:rPr lang="en-US" sz="2000" b="1" dirty="0" err="1" smtClean="0">
                <a:latin typeface="+mn-lt"/>
              </a:rPr>
              <a:t>Κλ</a:t>
            </a:r>
            <a:r>
              <a:rPr lang="en-US" sz="2000" b="1" dirty="0" smtClean="0">
                <a:latin typeface="+mn-lt"/>
              </a:rPr>
              <a:t>αδέματα </a:t>
            </a:r>
            <a:endParaRPr lang="el-GR" sz="2000" b="1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+mn-lt"/>
              </a:rPr>
              <a:t>(4 διαφορετικά είδη, Συνολικό βάρος 13 Κ</a:t>
            </a:r>
            <a:r>
              <a:rPr lang="el-GR" sz="2000" dirty="0" smtClean="0">
                <a:latin typeface="+mn-lt"/>
              </a:rPr>
              <a:t>g</a:t>
            </a:r>
            <a:r>
              <a:rPr lang="en-US" sz="2000" dirty="0" smtClean="0">
                <a:latin typeface="+mn-lt"/>
              </a:rPr>
              <a:t>)</a:t>
            </a:r>
            <a:endParaRPr lang="el-GR" sz="20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l-GR" sz="20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l-GR" sz="20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l-GR" sz="20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l-GR" sz="2000" dirty="0" smtClean="0">
              <a:latin typeface="+mn-lt"/>
            </a:endParaRPr>
          </a:p>
          <a:p>
            <a:endParaRPr lang="el-GR" dirty="0" smtClean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r>
              <a:rPr lang="el-GR" dirty="0" smtClean="0">
                <a:latin typeface="+mn-lt"/>
              </a:rPr>
              <a:t> </a:t>
            </a:r>
          </a:p>
          <a:p>
            <a:pPr marL="457200" indent="-457200"/>
            <a:endParaRPr lang="el-GR" dirty="0">
              <a:latin typeface="+mn-lt"/>
            </a:endParaRPr>
          </a:p>
          <a:p>
            <a:endParaRPr lang="el-GR" dirty="0" smtClean="0">
              <a:latin typeface="Calibri"/>
              <a:cs typeface="Times New Roman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Calibri"/>
              <a:cs typeface="Times New Roman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+mn-lt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27" y="3389144"/>
            <a:ext cx="3816424" cy="28623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65269" y="2060848"/>
            <a:ext cx="475252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+mn-lt"/>
              </a:rPr>
              <a:t>2.   </a:t>
            </a:r>
            <a:r>
              <a:rPr lang="el-GR" sz="2000" b="1" dirty="0" err="1" smtClean="0">
                <a:latin typeface="+mn-lt"/>
              </a:rPr>
              <a:t>Βιοαπόβλητα</a:t>
            </a:r>
            <a:endParaRPr lang="el-GR" sz="2000" b="1" dirty="0" smtClean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latin typeface="+mn-lt"/>
              </a:rPr>
              <a:t>(</a:t>
            </a:r>
            <a:r>
              <a:rPr lang="el-GR" sz="2000" dirty="0" smtClean="0">
                <a:latin typeface="+mn-lt"/>
              </a:rPr>
              <a:t>1</a:t>
            </a:r>
            <a:r>
              <a:rPr lang="en-US" sz="2000" dirty="0" smtClean="0">
                <a:latin typeface="+mn-lt"/>
              </a:rPr>
              <a:t> </a:t>
            </a:r>
            <a:r>
              <a:rPr lang="el-GR" sz="2000" dirty="0" smtClean="0">
                <a:latin typeface="+mn-lt"/>
              </a:rPr>
              <a:t>είδος</a:t>
            </a:r>
            <a:r>
              <a:rPr lang="en-US" sz="2000" dirty="0" smtClean="0">
                <a:latin typeface="+mn-lt"/>
              </a:rPr>
              <a:t>, Συνολικό β</a:t>
            </a:r>
            <a:r>
              <a:rPr lang="en-US" sz="2000" dirty="0" err="1" smtClean="0">
                <a:latin typeface="+mn-lt"/>
              </a:rPr>
              <a:t>άρος</a:t>
            </a:r>
            <a:r>
              <a:rPr lang="en-US" sz="2000" dirty="0" smtClean="0">
                <a:latin typeface="+mn-lt"/>
              </a:rPr>
              <a:t> 1</a:t>
            </a:r>
            <a:r>
              <a:rPr lang="el-GR" sz="2000" dirty="0" smtClean="0">
                <a:latin typeface="+mn-lt"/>
              </a:rPr>
              <a:t>4</a:t>
            </a:r>
            <a:r>
              <a:rPr lang="en-US" sz="2000" dirty="0" smtClean="0">
                <a:latin typeface="+mn-lt"/>
              </a:rPr>
              <a:t> Κ</a:t>
            </a:r>
            <a:r>
              <a:rPr lang="el-GR" sz="2000" dirty="0" smtClean="0">
                <a:latin typeface="+mn-lt"/>
              </a:rPr>
              <a:t>g</a:t>
            </a:r>
            <a:r>
              <a:rPr lang="en-US" sz="2000" dirty="0" smtClean="0">
                <a:latin typeface="+mn-lt"/>
              </a:rPr>
              <a:t>)</a:t>
            </a:r>
            <a:endParaRPr lang="el-GR" sz="20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l-GR" sz="20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l-GR" sz="20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l-GR" sz="20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l-GR" sz="2000" dirty="0" smtClean="0">
              <a:latin typeface="+mn-lt"/>
            </a:endParaRPr>
          </a:p>
          <a:p>
            <a:endParaRPr lang="el-GR" dirty="0" smtClean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r>
              <a:rPr lang="el-GR" dirty="0" smtClean="0">
                <a:latin typeface="+mn-lt"/>
              </a:rPr>
              <a:t> </a:t>
            </a:r>
          </a:p>
          <a:p>
            <a:pPr marL="457200" indent="-457200"/>
            <a:endParaRPr lang="el-GR" dirty="0">
              <a:latin typeface="+mn-lt"/>
            </a:endParaRPr>
          </a:p>
          <a:p>
            <a:endParaRPr lang="el-GR" dirty="0" smtClean="0">
              <a:latin typeface="Calibri"/>
              <a:cs typeface="Times New Roman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Calibri"/>
              <a:cs typeface="Times New Roman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567" y="152794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Δείγματα</a:t>
            </a:r>
            <a:endParaRPr lang="el-GR" sz="2400" b="1" dirty="0" smtClean="0">
              <a:latin typeface="+mn-lt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470643" y="2891568"/>
            <a:ext cx="281122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1764418"/>
            <a:ext cx="871296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+mn-lt"/>
              </a:rPr>
              <a:t>Τα ποιοτικά χαρακτηριστικά των </a:t>
            </a:r>
            <a:r>
              <a:rPr lang="el-GR" dirty="0" err="1">
                <a:latin typeface="+mn-lt"/>
              </a:rPr>
              <a:t>πέλλετ</a:t>
            </a:r>
            <a:r>
              <a:rPr lang="el-GR" dirty="0">
                <a:latin typeface="+mn-lt"/>
              </a:rPr>
              <a:t> αξιολογούνται βάσει του προτύπου </a:t>
            </a:r>
            <a:r>
              <a:rPr lang="el-GR" b="1" dirty="0">
                <a:latin typeface="+mn-lt"/>
              </a:rPr>
              <a:t>ΕΛΟΤ EN ISO 17225-1:2014</a:t>
            </a:r>
            <a:r>
              <a:rPr lang="el-GR" dirty="0">
                <a:latin typeface="+mn-lt"/>
              </a:rPr>
              <a:t> Στερεά </a:t>
            </a:r>
            <a:r>
              <a:rPr lang="el-GR" dirty="0" err="1">
                <a:latin typeface="+mn-lt"/>
              </a:rPr>
              <a:t>βιοκαύσιμα</a:t>
            </a:r>
            <a:r>
              <a:rPr lang="el-GR" dirty="0">
                <a:latin typeface="+mn-lt"/>
              </a:rPr>
              <a:t> – Προδιαγραφές και κλάσεις καυσίμου – Μέρος 1: Γενικές </a:t>
            </a:r>
            <a:r>
              <a:rPr lang="el-GR" dirty="0" smtClean="0">
                <a:latin typeface="+mn-lt"/>
              </a:rPr>
              <a:t>απαιτήσεις</a:t>
            </a:r>
          </a:p>
          <a:p>
            <a:r>
              <a:rPr lang="el-GR" dirty="0">
                <a:latin typeface="+mn-lt"/>
              </a:rPr>
              <a:t>Οι παρακάτω ιδιότητες μπορεί να είναι:</a:t>
            </a:r>
          </a:p>
          <a:p>
            <a:r>
              <a:rPr lang="el-GR" dirty="0">
                <a:latin typeface="+mn-lt"/>
              </a:rPr>
              <a:t>1.	</a:t>
            </a:r>
            <a:r>
              <a:rPr lang="el-GR" b="1" dirty="0">
                <a:latin typeface="+mn-lt"/>
              </a:rPr>
              <a:t>Κ</a:t>
            </a:r>
            <a:r>
              <a:rPr lang="el-GR" dirty="0">
                <a:latin typeface="+mn-lt"/>
              </a:rPr>
              <a:t>ανονιστικές: υποχρεωτικές και μέσα σε όρια</a:t>
            </a:r>
          </a:p>
          <a:p>
            <a:r>
              <a:rPr lang="el-GR" dirty="0" smtClean="0">
                <a:latin typeface="+mn-lt"/>
              </a:rPr>
              <a:t>2.	</a:t>
            </a:r>
            <a:r>
              <a:rPr lang="el-GR" b="1" dirty="0" smtClean="0">
                <a:latin typeface="+mn-lt"/>
              </a:rPr>
              <a:t>Π</a:t>
            </a:r>
            <a:r>
              <a:rPr lang="el-GR" dirty="0" smtClean="0">
                <a:latin typeface="+mn-lt"/>
              </a:rPr>
              <a:t>ληροφοριακές</a:t>
            </a:r>
            <a:r>
              <a:rPr lang="el-GR" dirty="0">
                <a:latin typeface="+mn-lt"/>
              </a:rPr>
              <a:t>: συνίσταται να </a:t>
            </a:r>
            <a:r>
              <a:rPr lang="el-GR" dirty="0" smtClean="0">
                <a:latin typeface="+mn-lt"/>
              </a:rPr>
              <a:t>δηλώνονται</a:t>
            </a:r>
          </a:p>
          <a:p>
            <a:endParaRPr lang="el-GR" dirty="0">
              <a:latin typeface="+mn-lt"/>
            </a:endParaRPr>
          </a:p>
          <a:p>
            <a:endParaRPr lang="el-GR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r>
              <a:rPr lang="el-GR" dirty="0" smtClean="0">
                <a:latin typeface="+mn-lt"/>
              </a:rPr>
              <a:t> </a:t>
            </a: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Calibri"/>
              <a:cs typeface="Times New Roman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943" y="131204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Αξιολόγηση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pellet</a:t>
            </a:r>
            <a:endParaRPr lang="el-GR" sz="2400" b="1" dirty="0" smtClean="0">
              <a:latin typeface="+mn-lt"/>
            </a:endParaRPr>
          </a:p>
        </p:txBody>
      </p:sp>
      <p:graphicFrame>
        <p:nvGraphicFramePr>
          <p:cNvPr id="2" name="Πίνακας 1"/>
          <p:cNvGraphicFramePr>
            <a:graphicFrameLocks noGrp="1"/>
          </p:cNvGraphicFramePr>
          <p:nvPr/>
        </p:nvGraphicFramePr>
        <p:xfrm>
          <a:off x="1043608" y="3455995"/>
          <a:ext cx="5760640" cy="33663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4874"/>
                <a:gridCol w="2515766"/>
              </a:tblGrid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 dirty="0">
                          <a:effectLst/>
                        </a:rPr>
                        <a:t>Ιδιότητα / Εμπορεύσιμη βιομάζα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pellet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Προέλευση και πηγή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Διαστάσεις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 dirty="0">
                          <a:effectLst/>
                        </a:rPr>
                        <a:t>Υγρασία, 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Τέφρα, Α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1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Μηχανική αντοχή, </a:t>
                      </a:r>
                      <a:r>
                        <a:rPr lang="en-US" sz="1100">
                          <a:effectLst/>
                        </a:rPr>
                        <a:t>DU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Λεπτόκκοκο υλικό, </a:t>
                      </a:r>
                      <a:r>
                        <a:rPr lang="en-US" sz="1100">
                          <a:effectLst/>
                        </a:rPr>
                        <a:t>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Πρόσθετα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Κατώτερη θερμογόνος δύναμη, </a:t>
                      </a:r>
                      <a:r>
                        <a:rPr lang="en-US" sz="1100">
                          <a:effectLst/>
                        </a:rPr>
                        <a:t>Q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Χύδην πυκνότητα, </a:t>
                      </a:r>
                      <a:r>
                        <a:rPr lang="en-US" sz="1100">
                          <a:effectLst/>
                        </a:rPr>
                        <a:t>BD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Κ/Π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Άζωτο, Ν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Κ/Π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Θείο, </a:t>
                      </a:r>
                      <a:r>
                        <a:rPr lang="en-US" sz="1100">
                          <a:effectLst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Κ/Π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Χλώριο, </a:t>
                      </a:r>
                      <a:r>
                        <a:rPr lang="en-US" sz="1100">
                          <a:effectLst/>
                        </a:rPr>
                        <a:t>Cl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Κ/Π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Μόνιμος άνθρακας, </a:t>
                      </a:r>
                      <a:r>
                        <a:rPr lang="en-US" sz="1100">
                          <a:effectLst/>
                        </a:rPr>
                        <a:t>Cc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Κ/Π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Πτητικά, </a:t>
                      </a:r>
                      <a:r>
                        <a:rPr lang="en-US" sz="1100">
                          <a:effectLst/>
                        </a:rPr>
                        <a:t>VM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Κ/Π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>
                          <a:effectLst/>
                        </a:rPr>
                        <a:t>Συμπεριφορά τήξης τέφρας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1100" dirty="0">
                          <a:effectLst/>
                        </a:rPr>
                        <a:t>Π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118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805264"/>
            <a:ext cx="9144000" cy="1052736"/>
          </a:xfrm>
        </p:spPr>
      </p:pic>
      <p:pic>
        <p:nvPicPr>
          <p:cNvPr id="614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graphicFrame>
        <p:nvGraphicFramePr>
          <p:cNvPr id="2" name="Πίνακας 1"/>
          <p:cNvGraphicFramePr>
            <a:graphicFrameLocks noGrp="1"/>
          </p:cNvGraphicFramePr>
          <p:nvPr/>
        </p:nvGraphicFramePr>
        <p:xfrm>
          <a:off x="155573" y="2708920"/>
          <a:ext cx="8759827" cy="2351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7770"/>
                <a:gridCol w="896037"/>
                <a:gridCol w="905617"/>
                <a:gridCol w="910087"/>
                <a:gridCol w="890289"/>
                <a:gridCol w="915196"/>
                <a:gridCol w="814927"/>
                <a:gridCol w="814927"/>
                <a:gridCol w="904977"/>
              </a:tblGrid>
              <a:tr h="2163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Δείγμα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>
                          <a:effectLst/>
                        </a:rPr>
                        <a:t>Δείγμα</a:t>
                      </a:r>
                      <a:r>
                        <a:rPr lang="en-US" sz="900" b="1" dirty="0">
                          <a:effectLst/>
                        </a:rPr>
                        <a:t> 1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900" b="1" dirty="0" err="1">
                          <a:effectLst/>
                        </a:rPr>
                        <a:t>Δε</a:t>
                      </a:r>
                      <a:r>
                        <a:rPr lang="el-GR" sz="900" b="1" dirty="0" err="1">
                          <a:effectLst/>
                        </a:rPr>
                        <a:t>ίγμα</a:t>
                      </a:r>
                      <a:r>
                        <a:rPr lang="en-US" sz="900" b="1" dirty="0">
                          <a:effectLst/>
                        </a:rPr>
                        <a:t> 2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>
                          <a:effectLst/>
                        </a:rPr>
                        <a:t>Δείγμα 3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>
                          <a:effectLst/>
                        </a:rPr>
                        <a:t>Δείγμα 4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>
                          <a:effectLst/>
                        </a:rPr>
                        <a:t>Δείγμα 5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>
                          <a:effectLst/>
                        </a:rPr>
                        <a:t>Δείγμα 6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>
                          <a:effectLst/>
                        </a:rPr>
                        <a:t>Δείγμα 7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>
                          <a:effectLst/>
                        </a:rPr>
                        <a:t>Δείγμα 8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</a:tr>
              <a:tr h="5338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Name of pelletizer</a:t>
                      </a:r>
                      <a:endParaRPr lang="en-US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Τύπος πελλετοποιητή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l-GR" sz="9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 err="1" smtClean="0">
                          <a:effectLst/>
                        </a:rPr>
                        <a:t>Kahl</a:t>
                      </a:r>
                      <a:r>
                        <a:rPr lang="el-GR" sz="900" dirty="0" smtClean="0">
                          <a:effectLst/>
                        </a:rPr>
                        <a:t> </a:t>
                      </a:r>
                      <a:r>
                        <a:rPr lang="el-GR" sz="900" dirty="0">
                          <a:effectLst/>
                        </a:rPr>
                        <a:t>14-175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1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Raw material mixture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>
                          <a:effectLst/>
                        </a:rPr>
                        <a:t>Αναλογία μίγματος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900" dirty="0" err="1" smtClean="0">
                          <a:effectLst/>
                        </a:rPr>
                        <a:t>Βιο</a:t>
                      </a:r>
                      <a:r>
                        <a:rPr lang="en-US" sz="900" dirty="0" smtClean="0">
                          <a:effectLst/>
                        </a:rPr>
                        <a:t>α</a:t>
                      </a:r>
                      <a:r>
                        <a:rPr lang="el-GR" sz="900" dirty="0" err="1" smtClean="0">
                          <a:effectLst/>
                        </a:rPr>
                        <a:t>πόβλητα</a:t>
                      </a:r>
                      <a:r>
                        <a:rPr lang="el-GR" sz="900" dirty="0" smtClean="0">
                          <a:effectLst/>
                        </a:rPr>
                        <a:t> </a:t>
                      </a:r>
                      <a:endParaRPr lang="en-US" sz="1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>
                          <a:effectLst/>
                        </a:rPr>
                        <a:t>75%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Κλαδέματα </a:t>
                      </a:r>
                      <a:endParaRPr lang="el-GR" sz="9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 smtClean="0">
                          <a:effectLst/>
                        </a:rPr>
                        <a:t>25</a:t>
                      </a:r>
                      <a:r>
                        <a:rPr lang="el-GR" sz="900" b="1" dirty="0">
                          <a:effectLst/>
                        </a:rPr>
                        <a:t>%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 err="1" smtClean="0">
                          <a:effectLst/>
                        </a:rPr>
                        <a:t>Βιοαπόβλητα</a:t>
                      </a:r>
                      <a:r>
                        <a:rPr lang="el-GR" sz="900" dirty="0" smtClean="0">
                          <a:effectLst/>
                        </a:rPr>
                        <a:t> </a:t>
                      </a:r>
                      <a:endParaRPr lang="en-US" sz="1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>
                          <a:effectLst/>
                        </a:rPr>
                        <a:t>70%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Κλαδέματα </a:t>
                      </a:r>
                      <a:endParaRPr lang="el-GR" sz="9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 smtClean="0">
                          <a:effectLst/>
                        </a:rPr>
                        <a:t>15</a:t>
                      </a:r>
                      <a:r>
                        <a:rPr lang="el-GR" sz="900" b="1" dirty="0">
                          <a:effectLst/>
                        </a:rPr>
                        <a:t>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 err="1">
                          <a:effectLst/>
                        </a:rPr>
                        <a:t>Πυρηνόξυλο</a:t>
                      </a:r>
                      <a:r>
                        <a:rPr lang="el-GR" sz="900" dirty="0">
                          <a:effectLst/>
                        </a:rPr>
                        <a:t> </a:t>
                      </a:r>
                      <a:r>
                        <a:rPr lang="el-GR" sz="900" b="1" dirty="0">
                          <a:effectLst/>
                        </a:rPr>
                        <a:t>15%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</a:rPr>
                        <a:t>Βιο</a:t>
                      </a:r>
                      <a:r>
                        <a:rPr lang="en-US" sz="900" dirty="0" smtClean="0">
                          <a:effectLst/>
                        </a:rPr>
                        <a:t>α</a:t>
                      </a:r>
                      <a:r>
                        <a:rPr lang="el-GR" sz="900" dirty="0" err="1" smtClean="0">
                          <a:effectLst/>
                        </a:rPr>
                        <a:t>πόβλητα</a:t>
                      </a:r>
                      <a:r>
                        <a:rPr lang="el-GR" sz="900" dirty="0" smtClean="0">
                          <a:effectLst/>
                        </a:rPr>
                        <a:t> </a:t>
                      </a:r>
                      <a:endParaRPr lang="en-US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 smtClean="0">
                          <a:effectLst/>
                        </a:rPr>
                        <a:t>60</a:t>
                      </a:r>
                      <a:r>
                        <a:rPr lang="el-GR" sz="900" b="1" dirty="0">
                          <a:effectLst/>
                        </a:rPr>
                        <a:t>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Κλαδέματα </a:t>
                      </a:r>
                      <a:endParaRPr lang="el-GR" sz="9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 smtClean="0">
                          <a:effectLst/>
                        </a:rPr>
                        <a:t>20</a:t>
                      </a:r>
                      <a:r>
                        <a:rPr lang="el-GR" sz="900" b="1" dirty="0">
                          <a:effectLst/>
                        </a:rPr>
                        <a:t>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 err="1">
                          <a:effectLst/>
                        </a:rPr>
                        <a:t>Πυρηνόξυλο</a:t>
                      </a:r>
                      <a:r>
                        <a:rPr lang="el-GR" sz="900" dirty="0">
                          <a:effectLst/>
                        </a:rPr>
                        <a:t> </a:t>
                      </a:r>
                      <a:r>
                        <a:rPr lang="el-GR" sz="900" b="1" dirty="0">
                          <a:effectLst/>
                        </a:rPr>
                        <a:t>20%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</a:rPr>
                        <a:t>Βιο</a:t>
                      </a:r>
                      <a:r>
                        <a:rPr lang="en-US" sz="900" dirty="0" smtClean="0">
                          <a:effectLst/>
                        </a:rPr>
                        <a:t>α</a:t>
                      </a:r>
                      <a:r>
                        <a:rPr lang="el-GR" sz="900" dirty="0" err="1" smtClean="0">
                          <a:effectLst/>
                        </a:rPr>
                        <a:t>πόβλητα</a:t>
                      </a:r>
                      <a:r>
                        <a:rPr lang="el-GR" sz="900" dirty="0" smtClean="0">
                          <a:effectLst/>
                        </a:rPr>
                        <a:t> </a:t>
                      </a:r>
                      <a:endParaRPr lang="en-US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 smtClean="0">
                          <a:effectLst/>
                        </a:rPr>
                        <a:t>50</a:t>
                      </a:r>
                      <a:r>
                        <a:rPr lang="el-GR" sz="900" b="1" dirty="0">
                          <a:effectLst/>
                        </a:rPr>
                        <a:t>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Κλαδέματα </a:t>
                      </a:r>
                      <a:endParaRPr lang="el-GR" sz="9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 smtClean="0">
                          <a:effectLst/>
                        </a:rPr>
                        <a:t>20</a:t>
                      </a:r>
                      <a:r>
                        <a:rPr lang="el-GR" sz="900" b="1" dirty="0">
                          <a:effectLst/>
                        </a:rPr>
                        <a:t>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 err="1">
                          <a:effectLst/>
                        </a:rPr>
                        <a:t>Πυρηνόξυλο</a:t>
                      </a:r>
                      <a:r>
                        <a:rPr lang="el-GR" sz="900" dirty="0">
                          <a:effectLst/>
                        </a:rPr>
                        <a:t> </a:t>
                      </a:r>
                      <a:r>
                        <a:rPr lang="el-GR" sz="900" b="1" dirty="0">
                          <a:effectLst/>
                        </a:rPr>
                        <a:t>30%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</a:rPr>
                        <a:t>Βιο</a:t>
                      </a:r>
                      <a:r>
                        <a:rPr lang="en-US" sz="900" dirty="0" smtClean="0">
                          <a:effectLst/>
                        </a:rPr>
                        <a:t>α</a:t>
                      </a:r>
                      <a:r>
                        <a:rPr lang="el-GR" sz="900" dirty="0" err="1" smtClean="0">
                          <a:effectLst/>
                        </a:rPr>
                        <a:t>πόβλητα</a:t>
                      </a:r>
                      <a:r>
                        <a:rPr lang="el-GR" sz="900" dirty="0" smtClean="0">
                          <a:effectLst/>
                        </a:rPr>
                        <a:t> </a:t>
                      </a:r>
                      <a:endParaRPr lang="en-US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 smtClean="0">
                          <a:effectLst/>
                        </a:rPr>
                        <a:t>30</a:t>
                      </a:r>
                      <a:r>
                        <a:rPr lang="el-GR" sz="900" b="1" dirty="0">
                          <a:effectLst/>
                        </a:rPr>
                        <a:t>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Κλαδέματα </a:t>
                      </a:r>
                      <a:endParaRPr lang="el-GR" sz="9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 smtClean="0">
                          <a:effectLst/>
                        </a:rPr>
                        <a:t>50</a:t>
                      </a:r>
                      <a:r>
                        <a:rPr lang="el-GR" sz="900" b="1" dirty="0">
                          <a:effectLst/>
                        </a:rPr>
                        <a:t>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 err="1">
                          <a:effectLst/>
                        </a:rPr>
                        <a:t>Πυρηνόξυλο</a:t>
                      </a:r>
                      <a:r>
                        <a:rPr lang="el-GR" sz="900" dirty="0">
                          <a:effectLst/>
                        </a:rPr>
                        <a:t> </a:t>
                      </a:r>
                      <a:r>
                        <a:rPr lang="el-GR" sz="900" b="1" dirty="0">
                          <a:effectLst/>
                        </a:rPr>
                        <a:t>20%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</a:rPr>
                        <a:t>Βιο</a:t>
                      </a:r>
                      <a:r>
                        <a:rPr lang="en-US" sz="900" dirty="0" smtClean="0">
                          <a:effectLst/>
                        </a:rPr>
                        <a:t>α</a:t>
                      </a:r>
                      <a:r>
                        <a:rPr lang="el-GR" sz="900" dirty="0" err="1" smtClean="0">
                          <a:effectLst/>
                        </a:rPr>
                        <a:t>πόβλητα</a:t>
                      </a:r>
                      <a:r>
                        <a:rPr lang="el-GR" sz="900" dirty="0" smtClean="0">
                          <a:effectLst/>
                        </a:rPr>
                        <a:t> </a:t>
                      </a:r>
                      <a:endParaRPr lang="en-US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 smtClean="0">
                          <a:effectLst/>
                        </a:rPr>
                        <a:t>30</a:t>
                      </a:r>
                      <a:r>
                        <a:rPr lang="el-GR" sz="900" b="1" dirty="0">
                          <a:effectLst/>
                        </a:rPr>
                        <a:t>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Κλαδέματα </a:t>
                      </a:r>
                      <a:endParaRPr lang="el-GR" sz="9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 smtClean="0">
                          <a:effectLst/>
                        </a:rPr>
                        <a:t>40</a:t>
                      </a:r>
                      <a:r>
                        <a:rPr lang="el-GR" sz="900" b="1" dirty="0">
                          <a:effectLst/>
                        </a:rPr>
                        <a:t>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 err="1">
                          <a:effectLst/>
                        </a:rPr>
                        <a:t>Πυρηνόξυλο</a:t>
                      </a:r>
                      <a:r>
                        <a:rPr lang="el-GR" sz="900" dirty="0">
                          <a:effectLst/>
                        </a:rPr>
                        <a:t> </a:t>
                      </a:r>
                      <a:r>
                        <a:rPr lang="el-GR" sz="900" b="1" dirty="0">
                          <a:effectLst/>
                        </a:rPr>
                        <a:t>30%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</a:rPr>
                        <a:t>Βιο</a:t>
                      </a:r>
                      <a:r>
                        <a:rPr lang="en-US" sz="900" dirty="0" smtClean="0">
                          <a:effectLst/>
                        </a:rPr>
                        <a:t>α</a:t>
                      </a:r>
                      <a:r>
                        <a:rPr lang="el-GR" sz="900" dirty="0" err="1" smtClean="0">
                          <a:effectLst/>
                        </a:rPr>
                        <a:t>πόβλητα</a:t>
                      </a:r>
                      <a:r>
                        <a:rPr lang="el-GR" sz="900" dirty="0" smtClean="0">
                          <a:effectLst/>
                        </a:rPr>
                        <a:t> </a:t>
                      </a:r>
                      <a:endParaRPr lang="en-US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 smtClean="0">
                          <a:effectLst/>
                        </a:rPr>
                        <a:t>20</a:t>
                      </a:r>
                      <a:r>
                        <a:rPr lang="el-GR" sz="900" b="1" dirty="0">
                          <a:effectLst/>
                        </a:rPr>
                        <a:t>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Κλαδέματα </a:t>
                      </a:r>
                      <a:endParaRPr lang="el-GR" sz="9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 smtClean="0">
                          <a:effectLst/>
                        </a:rPr>
                        <a:t>40</a:t>
                      </a:r>
                      <a:r>
                        <a:rPr lang="el-GR" sz="900" b="1" dirty="0">
                          <a:effectLst/>
                        </a:rPr>
                        <a:t>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 err="1">
                          <a:effectLst/>
                        </a:rPr>
                        <a:t>Πυρηνόξυλο</a:t>
                      </a:r>
                      <a:r>
                        <a:rPr lang="el-GR" sz="900" dirty="0">
                          <a:effectLst/>
                        </a:rPr>
                        <a:t> </a:t>
                      </a:r>
                      <a:r>
                        <a:rPr lang="el-GR" sz="900" b="1" dirty="0">
                          <a:effectLst/>
                        </a:rPr>
                        <a:t>40%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</a:rPr>
                        <a:t>Βιο</a:t>
                      </a:r>
                      <a:r>
                        <a:rPr lang="en-US" sz="900" dirty="0" smtClean="0">
                          <a:effectLst/>
                        </a:rPr>
                        <a:t>α</a:t>
                      </a:r>
                      <a:r>
                        <a:rPr lang="el-GR" sz="900" dirty="0" err="1" smtClean="0">
                          <a:effectLst/>
                        </a:rPr>
                        <a:t>πόβλητα</a:t>
                      </a:r>
                      <a:r>
                        <a:rPr lang="el-GR" sz="900" dirty="0" smtClean="0">
                          <a:effectLst/>
                        </a:rPr>
                        <a:t> </a:t>
                      </a:r>
                      <a:endParaRPr lang="en-US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 smtClean="0">
                          <a:effectLst/>
                        </a:rPr>
                        <a:t> </a:t>
                      </a:r>
                      <a:r>
                        <a:rPr lang="el-GR" sz="900" b="1" dirty="0">
                          <a:effectLst/>
                        </a:rPr>
                        <a:t>40%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>
                          <a:effectLst/>
                        </a:rPr>
                        <a:t>Κλαδέματα </a:t>
                      </a:r>
                      <a:endParaRPr lang="el-GR" sz="9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b="1" dirty="0" smtClean="0">
                          <a:effectLst/>
                        </a:rPr>
                        <a:t>20</a:t>
                      </a:r>
                      <a:r>
                        <a:rPr lang="el-GR" sz="900" b="1" dirty="0">
                          <a:effectLst/>
                        </a:rPr>
                        <a:t>%</a:t>
                      </a:r>
                      <a:endParaRPr lang="en-US" sz="10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900" dirty="0" err="1">
                          <a:effectLst/>
                        </a:rPr>
                        <a:t>Πυρηνόξυλο</a:t>
                      </a:r>
                      <a:r>
                        <a:rPr lang="el-GR" sz="900" dirty="0">
                          <a:effectLst/>
                        </a:rPr>
                        <a:t> </a:t>
                      </a:r>
                      <a:r>
                        <a:rPr lang="en-US" sz="900" b="1" dirty="0">
                          <a:effectLst/>
                        </a:rPr>
                        <a:t>4</a:t>
                      </a:r>
                      <a:r>
                        <a:rPr lang="el-GR" sz="900" b="1" dirty="0">
                          <a:effectLst/>
                        </a:rPr>
                        <a:t>0%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0" marR="6480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513" y="1874913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Προετοιμασία δειγμάτων</a:t>
            </a:r>
            <a:endParaRPr lang="el-GR" sz="24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74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805264"/>
            <a:ext cx="9144000" cy="1052736"/>
          </a:xfrm>
        </p:spPr>
      </p:pic>
      <p:pic>
        <p:nvPicPr>
          <p:cNvPr id="614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98798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Δείγμα #1: 75% Βιοαπόβλητα-25% κλαδέματα</a:t>
            </a:r>
            <a:endParaRPr lang="el-GR" sz="2400" b="1" dirty="0" smtClean="0">
              <a:latin typeface="+mn-lt"/>
            </a:endParaRPr>
          </a:p>
        </p:txBody>
      </p:sp>
      <p:pic>
        <p:nvPicPr>
          <p:cNvPr id="3073" name="Εικόνα 9" descr="IMG_20191003_05_N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40" y="2420888"/>
            <a:ext cx="2446660" cy="326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3131840" y="1813049"/>
          <a:ext cx="5544615" cy="5044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9414"/>
                <a:gridCol w="304356"/>
                <a:gridCol w="921077"/>
                <a:gridCol w="608711"/>
                <a:gridCol w="608711"/>
                <a:gridCol w="1892346"/>
              </a:tblGrid>
              <a:tr h="15258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771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Ιδιότητα / 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</a:t>
                      </a:r>
                      <a:r>
                        <a:rPr lang="el-GR" sz="800">
                          <a:effectLst/>
                        </a:rPr>
                        <a:t>ανονιστικό/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Πληροφοριακό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Βάση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Τιμή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Μονάδες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Παρατηρήσεις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  <a:highlight>
                            <a:srgbClr val="FFFF00"/>
                          </a:highlight>
                        </a:rPr>
                        <a:t>Δεν πραγματοποιήθηκαν οι μετρήσεις φυσικοχημικού χαρακτηρισμού λόγω μηχανικής αστοχίας υλικού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Προέλευση και πηγή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Διαστάσεις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Ολική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Μερική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173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Τέφρα, 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Μηχανική αντοχή, </a:t>
                      </a:r>
                      <a:r>
                        <a:rPr lang="en-US" sz="800">
                          <a:effectLst/>
                        </a:rPr>
                        <a:t>DU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Λεπτόκκοκο υλικό, </a:t>
                      </a:r>
                      <a:r>
                        <a:rPr lang="en-US" sz="8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Πρόσθετα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Κατώτερη θερμογόνος δύναμη, </a:t>
                      </a:r>
                      <a:r>
                        <a:rPr lang="en-US" sz="800">
                          <a:effectLst/>
                        </a:rPr>
                        <a:t>Q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Χύδην πυκνότητα, </a:t>
                      </a:r>
                      <a:r>
                        <a:rPr lang="en-US" sz="800">
                          <a:effectLst/>
                        </a:rPr>
                        <a:t>BD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Kg/m</a:t>
                      </a:r>
                      <a:r>
                        <a:rPr lang="en-US" sz="800" baseline="300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Άζωτο, Ν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Θείο, </a:t>
                      </a:r>
                      <a:r>
                        <a:rPr lang="en-US" sz="800">
                          <a:effectLst/>
                        </a:rPr>
                        <a:t>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Χλώριο, </a:t>
                      </a:r>
                      <a:r>
                        <a:rPr lang="en-US" sz="800">
                          <a:effectLst/>
                        </a:rPr>
                        <a:t>Cl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Μόνιμος άνθρακας, </a:t>
                      </a:r>
                      <a:r>
                        <a:rPr lang="en-US" sz="800">
                          <a:effectLst/>
                        </a:rPr>
                        <a:t>Cc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20524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Πτητικά, </a:t>
                      </a:r>
                      <a:r>
                        <a:rPr lang="en-US" sz="800">
                          <a:effectLst/>
                        </a:rPr>
                        <a:t>VM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6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643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Συμπεριφορά τήξης τέφρας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Συρρίκνωσης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Παραμόρφωσης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Ημισφαιρίου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Ροής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 dirty="0">
                          <a:effectLst/>
                        </a:rPr>
                        <a:t>ο</a:t>
                      </a:r>
                      <a:r>
                        <a:rPr lang="en-US" sz="800" dirty="0">
                          <a:effectLst/>
                        </a:rPr>
                        <a:t>C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165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805264"/>
            <a:ext cx="9144000" cy="1052736"/>
          </a:xfrm>
        </p:spPr>
      </p:pic>
      <p:pic>
        <p:nvPicPr>
          <p:cNvPr id="614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98798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Δείγμα #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7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% 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Βιοαπόβλητα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5% κλαδέματα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-15% π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υρηνόξυλο</a:t>
            </a:r>
            <a:endParaRPr lang="el-GR" sz="2400" b="1" dirty="0" smtClean="0">
              <a:latin typeface="+mn-lt"/>
            </a:endParaRPr>
          </a:p>
        </p:txBody>
      </p:sp>
      <p:pic>
        <p:nvPicPr>
          <p:cNvPr id="3073" name="Εικόνα 9" descr="IMG_20191003_05_N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40" y="2420888"/>
            <a:ext cx="2446660" cy="326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3131840" y="1813049"/>
          <a:ext cx="5544615" cy="5044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9414"/>
                <a:gridCol w="304356"/>
                <a:gridCol w="921077"/>
                <a:gridCol w="608711"/>
                <a:gridCol w="608711"/>
                <a:gridCol w="1892346"/>
              </a:tblGrid>
              <a:tr h="15258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771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Ιδιότητα / 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</a:t>
                      </a:r>
                      <a:r>
                        <a:rPr lang="el-GR" sz="800">
                          <a:effectLst/>
                        </a:rPr>
                        <a:t>ανονιστικό/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Πληροφοριακό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Βάση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Τιμή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Μονάδες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Παρατηρήσεις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  <a:highlight>
                            <a:srgbClr val="FFFF00"/>
                          </a:highlight>
                        </a:rPr>
                        <a:t>Δεν πραγματοποιήθηκαν οι μετρήσεις φυσικοχημικού χαρακτηρισμού λόγω μηχανικής αστοχίας υλικού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Προέλευση και πηγή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Διαστάσεις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Ολική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Μερική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173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Τέφρα, 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Μηχανική αντοχή, </a:t>
                      </a:r>
                      <a:r>
                        <a:rPr lang="en-US" sz="800">
                          <a:effectLst/>
                        </a:rPr>
                        <a:t>DU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Λεπτόκκοκο υλικό, </a:t>
                      </a:r>
                      <a:r>
                        <a:rPr lang="en-US" sz="8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Πρόσθετα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Κατώτερη θερμογόνος δύναμη, </a:t>
                      </a:r>
                      <a:r>
                        <a:rPr lang="en-US" sz="800">
                          <a:effectLst/>
                        </a:rPr>
                        <a:t>Q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Χύδην πυκνότητα, </a:t>
                      </a:r>
                      <a:r>
                        <a:rPr lang="en-US" sz="800">
                          <a:effectLst/>
                        </a:rPr>
                        <a:t>BD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Kg/m</a:t>
                      </a:r>
                      <a:r>
                        <a:rPr lang="en-US" sz="800" baseline="300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Άζωτο, Ν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Θείο, </a:t>
                      </a:r>
                      <a:r>
                        <a:rPr lang="en-US" sz="800">
                          <a:effectLst/>
                        </a:rPr>
                        <a:t>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Χλώριο, </a:t>
                      </a:r>
                      <a:r>
                        <a:rPr lang="en-US" sz="800">
                          <a:effectLst/>
                        </a:rPr>
                        <a:t>Cl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Μόνιμος άνθρακας, </a:t>
                      </a:r>
                      <a:r>
                        <a:rPr lang="en-US" sz="800">
                          <a:effectLst/>
                        </a:rPr>
                        <a:t>Cc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20524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Πτητικά, </a:t>
                      </a:r>
                      <a:r>
                        <a:rPr lang="en-US" sz="800">
                          <a:effectLst/>
                        </a:rPr>
                        <a:t>VM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6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643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Συμπεριφορά τήξης τέφρας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Συρρίκνωσης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Παραμόρφωσης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Ημισφαιρίου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Ροής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 dirty="0">
                          <a:effectLst/>
                        </a:rPr>
                        <a:t>ο</a:t>
                      </a:r>
                      <a:r>
                        <a:rPr lang="en-US" sz="800" dirty="0">
                          <a:effectLst/>
                        </a:rPr>
                        <a:t>C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Εικόνα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40" y="2418358"/>
            <a:ext cx="2452643" cy="3272260"/>
          </a:xfrm>
          <a:prstGeom prst="rect">
            <a:avLst/>
          </a:prstGeom>
        </p:spPr>
      </p:pic>
      <p:graphicFrame>
        <p:nvGraphicFramePr>
          <p:cNvPr id="4" name="Πίνακας 3"/>
          <p:cNvGraphicFramePr>
            <a:graphicFrameLocks noGrp="1"/>
          </p:cNvGraphicFramePr>
          <p:nvPr/>
        </p:nvGraphicFramePr>
        <p:xfrm>
          <a:off x="3137823" y="1813048"/>
          <a:ext cx="5538633" cy="5044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6589"/>
                <a:gridCol w="384386"/>
                <a:gridCol w="1227976"/>
                <a:gridCol w="618054"/>
                <a:gridCol w="618054"/>
                <a:gridCol w="1383574"/>
              </a:tblGrid>
              <a:tr h="13244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608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Ιδιότητα / 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</a:t>
                      </a:r>
                      <a:r>
                        <a:rPr lang="el-GR" sz="700">
                          <a:effectLst/>
                        </a:rPr>
                        <a:t>ανονιστικό/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Πληροφοριακό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Βάση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Τιμή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Μονάδες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Παρατηρήσεις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Προέλευση και πηγή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Διαστάσεις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Ολική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Μερική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73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Τέφρα, 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8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7,8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9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Μηχανική αντοχή, </a:t>
                      </a:r>
                      <a:r>
                        <a:rPr lang="en-US" sz="700">
                          <a:effectLst/>
                        </a:rPr>
                        <a:t>DU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Λόγω μεγάλου ποσοστού λεπτόκοκκων δεν δύναται να προσδιοριστεί η μηχανική αντοχή.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Λεπτόκκοκο υλικό, </a:t>
                      </a:r>
                      <a:r>
                        <a:rPr lang="en-US" sz="700">
                          <a:effectLst/>
                        </a:rPr>
                        <a:t>F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71,2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264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Πρόσθετα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Πυρηνόξυλο σε ποσοστό 15%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Κατώτερη θερμογόνος δύναμη, </a:t>
                      </a:r>
                      <a:r>
                        <a:rPr lang="en-US" sz="700">
                          <a:effectLst/>
                        </a:rPr>
                        <a:t>Q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4316,3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3913,6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Χύδην πυκνότητα, </a:t>
                      </a:r>
                      <a:r>
                        <a:rPr lang="en-US" sz="700">
                          <a:effectLst/>
                        </a:rPr>
                        <a:t>BD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697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Kg/m</a:t>
                      </a:r>
                      <a:r>
                        <a:rPr lang="en-US" sz="700" baseline="300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Άζωτο, 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1,46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Θείο, </a:t>
                      </a:r>
                      <a:r>
                        <a:rPr lang="en-US" sz="700">
                          <a:effectLst/>
                        </a:rPr>
                        <a:t>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0,31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Χλώριο, </a:t>
                      </a:r>
                      <a:r>
                        <a:rPr lang="en-US" sz="700">
                          <a:effectLst/>
                        </a:rPr>
                        <a:t>Cl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0,55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Μόνιμος άνθρακας, </a:t>
                      </a:r>
                      <a:r>
                        <a:rPr lang="en-US" sz="700">
                          <a:effectLst/>
                        </a:rPr>
                        <a:t>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47,43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8612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Πτητικά, </a:t>
                      </a:r>
                      <a:r>
                        <a:rPr lang="en-US" sz="700">
                          <a:effectLst/>
                        </a:rPr>
                        <a:t>VM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74,6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49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68,5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990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Συμπεριφορά τήξης τέφρας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Συρρίκνωσης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608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295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Παραμόρφωσης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1399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4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Ημισφαιρίου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Ροής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 dirty="0">
                          <a:effectLst/>
                        </a:rPr>
                        <a:t>ο</a:t>
                      </a:r>
                      <a:r>
                        <a:rPr lang="en-US" sz="700" dirty="0">
                          <a:effectLst/>
                        </a:rPr>
                        <a:t>C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1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805264"/>
            <a:ext cx="9144000" cy="1052736"/>
          </a:xfrm>
        </p:spPr>
      </p:pic>
      <p:pic>
        <p:nvPicPr>
          <p:cNvPr id="614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98798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Δείγμα #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60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% 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Βιοαπόβλητα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% κλαδέματα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-20% π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υρηνόξυλο</a:t>
            </a:r>
            <a:endParaRPr lang="el-GR" sz="2400" b="1" dirty="0" smtClean="0">
              <a:latin typeface="+mn-lt"/>
            </a:endParaRPr>
          </a:p>
        </p:txBody>
      </p:sp>
      <p:pic>
        <p:nvPicPr>
          <p:cNvPr id="3073" name="Εικόνα 9" descr="IMG_20191003_05_N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40" y="2420888"/>
            <a:ext cx="2446660" cy="326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3131840" y="1813049"/>
          <a:ext cx="5544615" cy="5044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9414"/>
                <a:gridCol w="304356"/>
                <a:gridCol w="921077"/>
                <a:gridCol w="608711"/>
                <a:gridCol w="608711"/>
                <a:gridCol w="1892346"/>
              </a:tblGrid>
              <a:tr h="15258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771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Ιδιότητα / 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</a:t>
                      </a:r>
                      <a:r>
                        <a:rPr lang="el-GR" sz="800">
                          <a:effectLst/>
                        </a:rPr>
                        <a:t>ανονιστικό/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Πληροφοριακό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Βάση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Τιμή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Μονάδες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Παρατηρήσεις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  <a:highlight>
                            <a:srgbClr val="FFFF00"/>
                          </a:highlight>
                        </a:rPr>
                        <a:t>Δεν πραγματοποιήθηκαν οι μετρήσεις φυσικοχημικού χαρακτηρισμού λόγω μηχανικής αστοχίας υλικού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Προέλευση και πηγή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Διαστάσεις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Ολική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Μερική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173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Τέφρα, 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Μηχανική αντοχή, </a:t>
                      </a:r>
                      <a:r>
                        <a:rPr lang="en-US" sz="800">
                          <a:effectLst/>
                        </a:rPr>
                        <a:t>DU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Λεπτόκκοκο υλικό, </a:t>
                      </a:r>
                      <a:r>
                        <a:rPr lang="en-US" sz="8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Πρόσθετα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Κατώτερη θερμογόνος δύναμη, </a:t>
                      </a:r>
                      <a:r>
                        <a:rPr lang="en-US" sz="800">
                          <a:effectLst/>
                        </a:rPr>
                        <a:t>Q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Χύδην πυκνότητα, </a:t>
                      </a:r>
                      <a:r>
                        <a:rPr lang="en-US" sz="800">
                          <a:effectLst/>
                        </a:rPr>
                        <a:t>BD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Kg/m</a:t>
                      </a:r>
                      <a:r>
                        <a:rPr lang="en-US" sz="800" baseline="300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Άζωτο, Ν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Θείο, </a:t>
                      </a:r>
                      <a:r>
                        <a:rPr lang="en-US" sz="800">
                          <a:effectLst/>
                        </a:rPr>
                        <a:t>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Χλώριο, </a:t>
                      </a:r>
                      <a:r>
                        <a:rPr lang="en-US" sz="800">
                          <a:effectLst/>
                        </a:rPr>
                        <a:t>Cl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Μόνιμος άνθρακας, </a:t>
                      </a:r>
                      <a:r>
                        <a:rPr lang="en-US" sz="800">
                          <a:effectLst/>
                        </a:rPr>
                        <a:t>Cc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20524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Πτητικά, </a:t>
                      </a:r>
                      <a:r>
                        <a:rPr lang="en-US" sz="800">
                          <a:effectLst/>
                        </a:rPr>
                        <a:t>VM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6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643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Συμπεριφορά τήξης τέφρας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Συρρίκνωσης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Παραμόρφωσης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Ημισφαιρίου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Ροής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 dirty="0">
                          <a:effectLst/>
                        </a:rPr>
                        <a:t>ο</a:t>
                      </a:r>
                      <a:r>
                        <a:rPr lang="en-US" sz="800" dirty="0">
                          <a:effectLst/>
                        </a:rPr>
                        <a:t>C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Εικόνα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40" y="2418358"/>
            <a:ext cx="2452643" cy="3272260"/>
          </a:xfrm>
          <a:prstGeom prst="rect">
            <a:avLst/>
          </a:prstGeom>
        </p:spPr>
      </p:pic>
      <p:graphicFrame>
        <p:nvGraphicFramePr>
          <p:cNvPr id="4" name="Πίνακας 3"/>
          <p:cNvGraphicFramePr>
            <a:graphicFrameLocks noGrp="1"/>
          </p:cNvGraphicFramePr>
          <p:nvPr/>
        </p:nvGraphicFramePr>
        <p:xfrm>
          <a:off x="3137823" y="1813048"/>
          <a:ext cx="5538633" cy="5044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6589"/>
                <a:gridCol w="384386"/>
                <a:gridCol w="1227976"/>
                <a:gridCol w="618054"/>
                <a:gridCol w="618054"/>
                <a:gridCol w="1383574"/>
              </a:tblGrid>
              <a:tr h="13244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608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Ιδιότητα / 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</a:t>
                      </a:r>
                      <a:r>
                        <a:rPr lang="el-GR" sz="700">
                          <a:effectLst/>
                        </a:rPr>
                        <a:t>ανονιστικό/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Πληροφοριακό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Βάση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Τιμή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Μονάδες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Παρατηρήσεις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Προέλευση και πηγή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Διαστάσεις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Ολική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Μερική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73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Τέφρα, 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8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7,8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9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Μηχανική αντοχή, </a:t>
                      </a:r>
                      <a:r>
                        <a:rPr lang="en-US" sz="700">
                          <a:effectLst/>
                        </a:rPr>
                        <a:t>DU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Λόγω μεγάλου ποσοστού λεπτόκοκκων δεν δύναται να προσδιοριστεί η μηχανική αντοχή.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Λεπτόκκοκο υλικό, </a:t>
                      </a:r>
                      <a:r>
                        <a:rPr lang="en-US" sz="700">
                          <a:effectLst/>
                        </a:rPr>
                        <a:t>F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71,2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264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Πρόσθετα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Πυρηνόξυλο σε ποσοστό 15%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Κατώτερη θερμογόνος δύναμη, </a:t>
                      </a:r>
                      <a:r>
                        <a:rPr lang="en-US" sz="700">
                          <a:effectLst/>
                        </a:rPr>
                        <a:t>Q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4316,3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3913,6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Χύδην πυκνότητα, </a:t>
                      </a:r>
                      <a:r>
                        <a:rPr lang="en-US" sz="700">
                          <a:effectLst/>
                        </a:rPr>
                        <a:t>BD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697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Kg/m</a:t>
                      </a:r>
                      <a:r>
                        <a:rPr lang="en-US" sz="700" baseline="300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Άζωτο, 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1,46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Θείο, </a:t>
                      </a:r>
                      <a:r>
                        <a:rPr lang="en-US" sz="700">
                          <a:effectLst/>
                        </a:rPr>
                        <a:t>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0,31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Χλώριο, </a:t>
                      </a:r>
                      <a:r>
                        <a:rPr lang="en-US" sz="700">
                          <a:effectLst/>
                        </a:rPr>
                        <a:t>Cl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0,55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Μόνιμος άνθρακας, </a:t>
                      </a:r>
                      <a:r>
                        <a:rPr lang="en-US" sz="700">
                          <a:effectLst/>
                        </a:rPr>
                        <a:t>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47,43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8612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Πτητικά, </a:t>
                      </a:r>
                      <a:r>
                        <a:rPr lang="en-US" sz="700">
                          <a:effectLst/>
                        </a:rPr>
                        <a:t>VM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74,6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49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68,5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990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Συμπεριφορά τήξης τέφρας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Συρρίκνωσης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608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295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Παραμόρφωσης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1399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4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Ημισφαιρίου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Ροής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 dirty="0">
                          <a:effectLst/>
                        </a:rPr>
                        <a:t>ο</a:t>
                      </a:r>
                      <a:r>
                        <a:rPr lang="en-US" sz="700" dirty="0">
                          <a:effectLst/>
                        </a:rPr>
                        <a:t>C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Εικόνα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61" y="2411218"/>
            <a:ext cx="2461540" cy="3272400"/>
          </a:xfrm>
          <a:prstGeom prst="rect">
            <a:avLst/>
          </a:prstGeom>
        </p:spPr>
      </p:pic>
      <p:graphicFrame>
        <p:nvGraphicFramePr>
          <p:cNvPr id="6" name="Πίνακας 5"/>
          <p:cNvGraphicFramePr>
            <a:graphicFrameLocks noGrp="1"/>
          </p:cNvGraphicFramePr>
          <p:nvPr/>
        </p:nvGraphicFramePr>
        <p:xfrm>
          <a:off x="3137820" y="1813047"/>
          <a:ext cx="5538634" cy="5044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1497"/>
                <a:gridCol w="480147"/>
                <a:gridCol w="974415"/>
                <a:gridCol w="560359"/>
                <a:gridCol w="480712"/>
                <a:gridCol w="1841504"/>
              </a:tblGrid>
              <a:tr h="122674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176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Ιδιότητα / 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</a:t>
                      </a:r>
                      <a:r>
                        <a:rPr lang="el-GR" sz="700">
                          <a:effectLst/>
                        </a:rPr>
                        <a:t>ανονιστικό/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Πληροφοριακό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Βάση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Μονάδες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Τιμή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Παρατηρήσεις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Προέλευση και πηγή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Διαστάσεις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Ολική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Μερική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19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Τέφρα, 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9,1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03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8,4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8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Μηχανική αντοχή, </a:t>
                      </a:r>
                      <a:r>
                        <a:rPr lang="en-US" sz="700">
                          <a:effectLst/>
                        </a:rPr>
                        <a:t>DU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Λόγω μεγάλου ποσοστού λεπτόκοκκων δεν δύναται να προσδιοριστεί η μηχανική αντοχή.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Λεπτόκκοκο υλικό, </a:t>
                      </a:r>
                      <a:r>
                        <a:rPr lang="en-US" sz="700">
                          <a:effectLst/>
                        </a:rPr>
                        <a:t>F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89,2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Πρόσθετα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Πυρηνόξυλο σε ποσοστό 20%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3560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Κατώτερη θερμογόνος δύναμη, </a:t>
                      </a:r>
                      <a:r>
                        <a:rPr lang="en-US" sz="700">
                          <a:effectLst/>
                        </a:rPr>
                        <a:t>Q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4260,2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215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3864,0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2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Χύδην πυκνότητα, </a:t>
                      </a:r>
                      <a:r>
                        <a:rPr lang="en-US" sz="700">
                          <a:effectLst/>
                        </a:rPr>
                        <a:t>BD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678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Kg/m</a:t>
                      </a:r>
                      <a:r>
                        <a:rPr lang="en-US" sz="700" baseline="300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Άζωτο, 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1,55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Θείο, </a:t>
                      </a:r>
                      <a:r>
                        <a:rPr lang="en-US" sz="700">
                          <a:effectLst/>
                        </a:rPr>
                        <a:t>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0,39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Χλώριο, </a:t>
                      </a:r>
                      <a:r>
                        <a:rPr lang="en-US" sz="700">
                          <a:effectLst/>
                        </a:rPr>
                        <a:t>Cl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0,65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2342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Μόνιμος άνθρακας, </a:t>
                      </a:r>
                      <a:r>
                        <a:rPr lang="en-US" sz="700">
                          <a:effectLst/>
                        </a:rPr>
                        <a:t>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47,78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3974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Πτητικά, </a:t>
                      </a:r>
                      <a:r>
                        <a:rPr lang="en-US" sz="700">
                          <a:effectLst/>
                        </a:rPr>
                        <a:t>VM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74,</a:t>
                      </a:r>
                      <a:r>
                        <a:rPr lang="el-GR" sz="700">
                          <a:effectLst/>
                        </a:rPr>
                        <a:t>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87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6</a:t>
                      </a:r>
                      <a:r>
                        <a:rPr lang="el-GR" sz="700">
                          <a:effectLst/>
                        </a:rPr>
                        <a:t>8,7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5348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Συμπεριφορά τήξης τέφρας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Συρρίκνωσης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6</a:t>
                      </a:r>
                      <a:r>
                        <a:rPr lang="el-GR" sz="700">
                          <a:effectLst/>
                        </a:rPr>
                        <a:t>12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2637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Παραμόρφωσης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13</a:t>
                      </a:r>
                      <a:r>
                        <a:rPr lang="el-GR" sz="700">
                          <a:effectLst/>
                        </a:rPr>
                        <a:t>95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36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Ημισφαιρίου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Ροής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 dirty="0">
                          <a:effectLst/>
                        </a:rPr>
                        <a:t>ο</a:t>
                      </a:r>
                      <a:r>
                        <a:rPr lang="en-US" sz="700" dirty="0">
                          <a:effectLst/>
                        </a:rPr>
                        <a:t>C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20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805264"/>
            <a:ext cx="9144000" cy="1052736"/>
          </a:xfrm>
        </p:spPr>
      </p:pic>
      <p:pic>
        <p:nvPicPr>
          <p:cNvPr id="614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98798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Δείγμα #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50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% 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Βιοαπόβλητα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% κλαδέματα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-30% π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υρηνόξυλο</a:t>
            </a:r>
            <a:endParaRPr lang="el-GR" sz="2400" b="1" dirty="0" smtClean="0">
              <a:latin typeface="+mn-lt"/>
            </a:endParaRPr>
          </a:p>
        </p:txBody>
      </p:sp>
      <p:pic>
        <p:nvPicPr>
          <p:cNvPr id="3073" name="Εικόνα 9" descr="IMG_20191003_05_N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40" y="2420888"/>
            <a:ext cx="2446660" cy="326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3131840" y="1813049"/>
          <a:ext cx="5544615" cy="5044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9414"/>
                <a:gridCol w="304356"/>
                <a:gridCol w="921077"/>
                <a:gridCol w="608711"/>
                <a:gridCol w="608711"/>
                <a:gridCol w="1892346"/>
              </a:tblGrid>
              <a:tr h="15258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771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Ιδιότητα / 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</a:t>
                      </a:r>
                      <a:r>
                        <a:rPr lang="el-GR" sz="800">
                          <a:effectLst/>
                        </a:rPr>
                        <a:t>ανονιστικό/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Πληροφοριακό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Βάση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Τιμή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Μονάδες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Παρατηρήσεις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  <a:highlight>
                            <a:srgbClr val="FFFF00"/>
                          </a:highlight>
                        </a:rPr>
                        <a:t>Δεν πραγματοποιήθηκαν οι μετρήσεις φυσικοχημικού χαρακτηρισμού λόγω μηχανικής αστοχίας υλικού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Προέλευση και πηγή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Διαστάσεις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Ολική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Μερική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173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Τέφρα, 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Μηχανική αντοχή, </a:t>
                      </a:r>
                      <a:r>
                        <a:rPr lang="en-US" sz="800">
                          <a:effectLst/>
                        </a:rPr>
                        <a:t>DU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Λεπτόκκοκο υλικό, </a:t>
                      </a:r>
                      <a:r>
                        <a:rPr lang="en-US" sz="8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Πρόσθετα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Κατώτερη θερμογόνος δύναμη, </a:t>
                      </a:r>
                      <a:r>
                        <a:rPr lang="en-US" sz="800">
                          <a:effectLst/>
                        </a:rPr>
                        <a:t>Q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Χύδην πυκνότητα, </a:t>
                      </a:r>
                      <a:r>
                        <a:rPr lang="en-US" sz="800">
                          <a:effectLst/>
                        </a:rPr>
                        <a:t>BD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Kg/m</a:t>
                      </a:r>
                      <a:r>
                        <a:rPr lang="en-US" sz="800" baseline="300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Άζωτο, Ν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Θείο, </a:t>
                      </a:r>
                      <a:r>
                        <a:rPr lang="en-US" sz="800">
                          <a:effectLst/>
                        </a:rPr>
                        <a:t>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Χλώριο, </a:t>
                      </a:r>
                      <a:r>
                        <a:rPr lang="en-US" sz="800">
                          <a:effectLst/>
                        </a:rPr>
                        <a:t>Cl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Μόνιμος άνθρακας, </a:t>
                      </a:r>
                      <a:r>
                        <a:rPr lang="en-US" sz="800">
                          <a:effectLst/>
                        </a:rPr>
                        <a:t>Cc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20524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Πτητικά, </a:t>
                      </a:r>
                      <a:r>
                        <a:rPr lang="en-US" sz="800">
                          <a:effectLst/>
                        </a:rPr>
                        <a:t>VM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6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643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Συμπεριφορά τήξης τέφρας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Συρρίκνωσης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Παραμόρφωσης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Ημισφαιρίου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Ροής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 dirty="0">
                          <a:effectLst/>
                        </a:rPr>
                        <a:t>ο</a:t>
                      </a:r>
                      <a:r>
                        <a:rPr lang="en-US" sz="800" dirty="0">
                          <a:effectLst/>
                        </a:rPr>
                        <a:t>C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Πίνακας 3"/>
          <p:cNvGraphicFramePr>
            <a:graphicFrameLocks noGrp="1"/>
          </p:cNvGraphicFramePr>
          <p:nvPr/>
        </p:nvGraphicFramePr>
        <p:xfrm>
          <a:off x="3137823" y="1813048"/>
          <a:ext cx="5538633" cy="5044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6589"/>
                <a:gridCol w="384386"/>
                <a:gridCol w="1227976"/>
                <a:gridCol w="618054"/>
                <a:gridCol w="618054"/>
                <a:gridCol w="1383574"/>
              </a:tblGrid>
              <a:tr h="13244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608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Ιδιότητα / 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</a:t>
                      </a:r>
                      <a:r>
                        <a:rPr lang="el-GR" sz="700">
                          <a:effectLst/>
                        </a:rPr>
                        <a:t>ανονιστικό/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Πληροφοριακό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Βάση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Τιμή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Μονάδες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Παρατηρήσεις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Προέλευση και πηγή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Διαστάσεις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Ολική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Μερική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73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Τέφρα, 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8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7,8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9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Μηχανική αντοχή, </a:t>
                      </a:r>
                      <a:r>
                        <a:rPr lang="en-US" sz="700">
                          <a:effectLst/>
                        </a:rPr>
                        <a:t>DU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Λόγω μεγάλου ποσοστού λεπτόκοκκων δεν δύναται να προσδιοριστεί η μηχανική αντοχή.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Λεπτόκκοκο υλικό, </a:t>
                      </a:r>
                      <a:r>
                        <a:rPr lang="en-US" sz="700">
                          <a:effectLst/>
                        </a:rPr>
                        <a:t>F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71,2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264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Πρόσθετα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Πυρηνόξυλο σε ποσοστό 15%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Κατώτερη θερμογόνος δύναμη, </a:t>
                      </a:r>
                      <a:r>
                        <a:rPr lang="en-US" sz="700">
                          <a:effectLst/>
                        </a:rPr>
                        <a:t>Q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4316,3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3913,6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Χύδην πυκνότητα, </a:t>
                      </a:r>
                      <a:r>
                        <a:rPr lang="en-US" sz="700">
                          <a:effectLst/>
                        </a:rPr>
                        <a:t>BD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697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Kg/m</a:t>
                      </a:r>
                      <a:r>
                        <a:rPr lang="en-US" sz="700" baseline="300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Άζωτο, 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1,46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Θείο, </a:t>
                      </a:r>
                      <a:r>
                        <a:rPr lang="en-US" sz="700">
                          <a:effectLst/>
                        </a:rPr>
                        <a:t>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0,31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Χλώριο, </a:t>
                      </a:r>
                      <a:r>
                        <a:rPr lang="en-US" sz="700">
                          <a:effectLst/>
                        </a:rPr>
                        <a:t>Cl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0,55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32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Μόνιμος άνθρακας, </a:t>
                      </a:r>
                      <a:r>
                        <a:rPr lang="en-US" sz="700">
                          <a:effectLst/>
                        </a:rPr>
                        <a:t>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47,43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8612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Πτητικά, </a:t>
                      </a:r>
                      <a:r>
                        <a:rPr lang="en-US" sz="700">
                          <a:effectLst/>
                        </a:rPr>
                        <a:t>VM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74,6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149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68,5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990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Συμπεριφορά τήξης τέφρας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Συρρίκνωσης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608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/>
                </a:tc>
              </a:tr>
              <a:tr h="295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Παραμόρφωσης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1399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4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Ημισφαιρίου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Ροής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 dirty="0">
                          <a:effectLst/>
                        </a:rPr>
                        <a:t>ο</a:t>
                      </a:r>
                      <a:r>
                        <a:rPr lang="en-US" sz="700" dirty="0">
                          <a:effectLst/>
                        </a:rPr>
                        <a:t>C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91" marR="458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Πίνακας 5"/>
          <p:cNvGraphicFramePr>
            <a:graphicFrameLocks noGrp="1"/>
          </p:cNvGraphicFramePr>
          <p:nvPr/>
        </p:nvGraphicFramePr>
        <p:xfrm>
          <a:off x="3137820" y="1813047"/>
          <a:ext cx="5538634" cy="5044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1497"/>
                <a:gridCol w="480147"/>
                <a:gridCol w="974415"/>
                <a:gridCol w="560359"/>
                <a:gridCol w="480712"/>
                <a:gridCol w="1841504"/>
              </a:tblGrid>
              <a:tr h="122674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176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Ιδιότητα / 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</a:t>
                      </a:r>
                      <a:r>
                        <a:rPr lang="el-GR" sz="700">
                          <a:effectLst/>
                        </a:rPr>
                        <a:t>ανονιστικό/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Πληροφοριακό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Βάση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Μονάδες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Τιμή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Παρατηρήσεις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Προέλευση και πηγή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Διαστάσεις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Ολική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Μερική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19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Τέφρα, 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9,1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03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8,4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8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Μηχανική αντοχή, </a:t>
                      </a:r>
                      <a:r>
                        <a:rPr lang="en-US" sz="700">
                          <a:effectLst/>
                        </a:rPr>
                        <a:t>DU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Λόγω μεγάλου ποσοστού λεπτόκοκκων δεν δύναται να προσδιοριστεί η μηχανική αντοχή.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Λεπτόκκοκο υλικό, </a:t>
                      </a:r>
                      <a:r>
                        <a:rPr lang="en-US" sz="700">
                          <a:effectLst/>
                        </a:rPr>
                        <a:t>F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89,2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Πρόσθετα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Πυρηνόξυλο σε ποσοστό 20%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3560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Κατώτερη θερμογόνος δύναμη, </a:t>
                      </a:r>
                      <a:r>
                        <a:rPr lang="en-US" sz="700">
                          <a:effectLst/>
                        </a:rPr>
                        <a:t>Q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4260,2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215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3864,0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2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Χύδην πυκνότητα, </a:t>
                      </a:r>
                      <a:r>
                        <a:rPr lang="en-US" sz="700">
                          <a:effectLst/>
                        </a:rPr>
                        <a:t>BD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678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Kg/m</a:t>
                      </a:r>
                      <a:r>
                        <a:rPr lang="en-US" sz="700" baseline="300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Άζωτο, 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1,55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Θείο, </a:t>
                      </a:r>
                      <a:r>
                        <a:rPr lang="en-US" sz="700">
                          <a:effectLst/>
                        </a:rPr>
                        <a:t>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0,39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22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Χλώριο, </a:t>
                      </a:r>
                      <a:r>
                        <a:rPr lang="en-US" sz="700">
                          <a:effectLst/>
                        </a:rPr>
                        <a:t>Cl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0,65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2342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Μόνιμος άνθρακας, </a:t>
                      </a:r>
                      <a:r>
                        <a:rPr lang="en-US" sz="700">
                          <a:effectLst/>
                        </a:rPr>
                        <a:t>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47,78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3974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Πτητικά, </a:t>
                      </a:r>
                      <a:r>
                        <a:rPr lang="en-US" sz="700">
                          <a:effectLst/>
                        </a:rPr>
                        <a:t>VM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74,</a:t>
                      </a:r>
                      <a:r>
                        <a:rPr lang="el-GR" sz="700">
                          <a:effectLst/>
                        </a:rPr>
                        <a:t>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187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6</a:t>
                      </a:r>
                      <a:r>
                        <a:rPr lang="el-GR" sz="700">
                          <a:effectLst/>
                        </a:rPr>
                        <a:t>8,7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5348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Συμπεριφορά τήξης τέφρας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Συρρίκνωσης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6</a:t>
                      </a:r>
                      <a:r>
                        <a:rPr lang="el-GR" sz="700">
                          <a:effectLst/>
                        </a:rPr>
                        <a:t>12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/>
                </a:tc>
              </a:tr>
              <a:tr h="2637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Παραμόρφωσης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13</a:t>
                      </a:r>
                      <a:r>
                        <a:rPr lang="el-GR" sz="700">
                          <a:effectLst/>
                        </a:rPr>
                        <a:t>95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36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Ημισφαιρίου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Ροής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 dirty="0">
                          <a:effectLst/>
                        </a:rPr>
                        <a:t>ο</a:t>
                      </a:r>
                      <a:r>
                        <a:rPr lang="en-US" sz="700" dirty="0">
                          <a:effectLst/>
                        </a:rPr>
                        <a:t>C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82" marR="4168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Εικόνα 11" descr="C:\Users\vgeka\AppData\Local\Temp\Temp1_part2.zip\IMG_20191003_08_No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40" y="2408819"/>
            <a:ext cx="2448000" cy="32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Πίνακας 9"/>
          <p:cNvGraphicFramePr>
            <a:graphicFrameLocks noGrp="1"/>
          </p:cNvGraphicFramePr>
          <p:nvPr/>
        </p:nvGraphicFramePr>
        <p:xfrm>
          <a:off x="3137818" y="1796061"/>
          <a:ext cx="5538637" cy="50173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8397"/>
                <a:gridCol w="486901"/>
                <a:gridCol w="988121"/>
                <a:gridCol w="653020"/>
                <a:gridCol w="487474"/>
                <a:gridCol w="1704724"/>
              </a:tblGrid>
              <a:tr h="11637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798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Ιδιότητα 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(</a:t>
                      </a:r>
                      <a:r>
                        <a:rPr lang="en-US" sz="700">
                          <a:effectLst/>
                        </a:rPr>
                        <a:t>K</a:t>
                      </a:r>
                      <a:r>
                        <a:rPr lang="el-GR" sz="700">
                          <a:effectLst/>
                        </a:rPr>
                        <a:t>ανονιστικό/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Πληροφοριακό)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Βάση Υπολογισμών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Μονάδες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Τιμή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dirty="0">
                          <a:effectLst/>
                        </a:rPr>
                        <a:t>Παρατηρήσεις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</a:tr>
              <a:tr h="116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Προέλευση και πηγή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</a:tr>
              <a:tr h="116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Διαστάσεις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6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Ολική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6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Μερική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84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Τέφρα, 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9,1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5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Μηχανική αντοχή, </a:t>
                      </a:r>
                      <a:r>
                        <a:rPr lang="en-US" sz="700">
                          <a:effectLst/>
                        </a:rPr>
                        <a:t>DU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Λόγω μεγάλου ποσοστού λεπτόκοκκων δεν δύναται να προσδιοριστεί η μηχανική αντοχή.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</a:tr>
              <a:tr h="116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Λεπτόκκοκο υλικό, </a:t>
                      </a:r>
                      <a:r>
                        <a:rPr lang="en-US" sz="700">
                          <a:effectLst/>
                        </a:rPr>
                        <a:t>F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97,5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</a:tr>
              <a:tr h="116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Πρόσθετα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Πυρηνόξυλο σε ποσοστό 30%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</a:tr>
              <a:tr h="15035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Κατώτερη θερμογόνος δύναμη, </a:t>
                      </a:r>
                      <a:r>
                        <a:rPr lang="en-US" sz="700">
                          <a:effectLst/>
                        </a:rPr>
                        <a:t>Q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4225,8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</a:tr>
              <a:tr h="198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3816,1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Χύδην πυκνότητα, </a:t>
                      </a:r>
                      <a:r>
                        <a:rPr lang="en-US" sz="700">
                          <a:effectLst/>
                        </a:rPr>
                        <a:t>BD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660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Kg/m</a:t>
                      </a:r>
                      <a:r>
                        <a:rPr lang="en-US" sz="700" baseline="300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</a:tr>
              <a:tr h="116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Άζωτο, 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1,38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</a:tr>
              <a:tr h="116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Θείο, </a:t>
                      </a:r>
                      <a:r>
                        <a:rPr lang="en-US" sz="700">
                          <a:effectLst/>
                        </a:rPr>
                        <a:t>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0,42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</a:tr>
              <a:tr h="116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Χλώριο, </a:t>
                      </a:r>
                      <a:r>
                        <a:rPr lang="en-US" sz="700">
                          <a:effectLst/>
                        </a:rPr>
                        <a:t>Cl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0,62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</a:tr>
              <a:tr h="232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Μόνιμος άνθρακας, </a:t>
                      </a:r>
                      <a:r>
                        <a:rPr lang="en-US" sz="700">
                          <a:effectLst/>
                        </a:rPr>
                        <a:t>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47,50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</a:tr>
              <a:tr h="12358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Πτητικά, </a:t>
                      </a:r>
                      <a:r>
                        <a:rPr lang="en-US" sz="700">
                          <a:effectLst/>
                        </a:rPr>
                        <a:t>VM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75,4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</a:tr>
              <a:tr h="1585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69,0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745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Συμπεριφορά τήξης τέφρας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Συρρίκνωσης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616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/>
                </a:tc>
              </a:tr>
              <a:tr h="268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Παραμόρφωσης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1389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7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Ημισφαιρίου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4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Ροής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 dirty="0">
                          <a:effectLst/>
                        </a:rPr>
                        <a:t>ο</a:t>
                      </a:r>
                      <a:r>
                        <a:rPr lang="en-US" sz="700" dirty="0">
                          <a:effectLst/>
                        </a:rPr>
                        <a:t>C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9" marR="4448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51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2" name="Rectangle 1"/>
          <p:cNvSpPr/>
          <p:nvPr/>
        </p:nvSpPr>
        <p:spPr>
          <a:xfrm>
            <a:off x="302734" y="3692930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Παραλαβή </a:t>
            </a:r>
            <a:r>
              <a:rPr lang="el-GR" dirty="0" smtClean="0"/>
              <a:t>δειγμάτων γεωργικών </a:t>
            </a:r>
            <a:r>
              <a:rPr lang="el-GR" dirty="0"/>
              <a:t>υπολειμμάτων ξυλώδους </a:t>
            </a:r>
            <a:r>
              <a:rPr lang="el-GR" dirty="0" smtClean="0"/>
              <a:t>βιομάζας από τον </a:t>
            </a:r>
            <a:r>
              <a:rPr lang="el-GR" dirty="0"/>
              <a:t>Δήμο Νάξου και Μικρών Κυκλάδων και </a:t>
            </a:r>
            <a:r>
              <a:rPr lang="el-GR" dirty="0" smtClean="0"/>
              <a:t>την </a:t>
            </a:r>
            <a:r>
              <a:rPr lang="el-GR" dirty="0"/>
              <a:t>Κοινότητα </a:t>
            </a:r>
            <a:r>
              <a:rPr lang="el-GR" dirty="0" err="1"/>
              <a:t>Παλώδιας</a:t>
            </a:r>
            <a:r>
              <a:rPr lang="el-GR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 smtClean="0"/>
              <a:t>Παραλαβή δειγμάτων σταθεροποιημένων, μέσω της οικιακής ξήρανσης, </a:t>
            </a:r>
            <a:r>
              <a:rPr lang="el-GR" dirty="0" err="1"/>
              <a:t>βιοαποδομήσιμων</a:t>
            </a:r>
            <a:r>
              <a:rPr lang="el-GR" dirty="0"/>
              <a:t> οικιακών </a:t>
            </a:r>
            <a:r>
              <a:rPr lang="el-GR" dirty="0" smtClean="0"/>
              <a:t>αποβλήτων από </a:t>
            </a:r>
            <a:r>
              <a:rPr lang="el-GR" dirty="0"/>
              <a:t>τον Δήμο Νάξου και Μικρών Κυκλάδων και την Κοινότητα </a:t>
            </a:r>
            <a:r>
              <a:rPr lang="el-GR" dirty="0" err="1"/>
              <a:t>Παλώδιας</a:t>
            </a:r>
            <a:r>
              <a:rPr lang="el-GR" dirty="0"/>
              <a:t>  </a:t>
            </a:r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Πραγματοποίηση </a:t>
            </a:r>
            <a:r>
              <a:rPr lang="el-GR" dirty="0"/>
              <a:t>εργαστηριακών </a:t>
            </a:r>
            <a:r>
              <a:rPr lang="el-GR" dirty="0" smtClean="0"/>
              <a:t>αναλύσεων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Εκτίμηση αποτελεσματικότητας οικιακής ξήρανσης μέσω της ποιότητας του παραχθέντος </a:t>
            </a:r>
            <a:r>
              <a:rPr lang="el-GR" dirty="0" err="1" smtClean="0"/>
              <a:t>σταθεροποιημένοων</a:t>
            </a:r>
            <a:r>
              <a:rPr lang="el-GR" dirty="0" smtClean="0"/>
              <a:t> </a:t>
            </a:r>
            <a:r>
              <a:rPr lang="el-GR" dirty="0" err="1" smtClean="0"/>
              <a:t>βιοαποβλήτων</a:t>
            </a:r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302734" y="2084655"/>
            <a:ext cx="8661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/>
              <a:t>Έλεγχος ποιότητας του παραγόμενου σταθεροποιημένου υλικού από το σύστημα διαχείρισης </a:t>
            </a:r>
            <a:r>
              <a:rPr lang="el-GR" dirty="0" err="1"/>
              <a:t>βιοαποβλήτων</a:t>
            </a:r>
            <a:r>
              <a:rPr lang="el-GR" dirty="0"/>
              <a:t> </a:t>
            </a:r>
            <a:r>
              <a:rPr lang="el-GR" dirty="0" smtClean="0"/>
              <a:t>και των </a:t>
            </a:r>
            <a:r>
              <a:rPr lang="el-GR" dirty="0"/>
              <a:t>υπολειμμάτων ξυλώδους βιομάζας</a:t>
            </a:r>
            <a:r>
              <a:rPr lang="el-GR" dirty="0" smtClean="0"/>
              <a:t> με σκοπό την εύρεση του κατάλληλου μίγματος για την </a:t>
            </a:r>
            <a:r>
              <a:rPr lang="en-US" dirty="0" smtClean="0"/>
              <a:t>παρα</a:t>
            </a:r>
            <a:r>
              <a:rPr lang="en-US" dirty="0" err="1" smtClean="0"/>
              <a:t>σκευή</a:t>
            </a:r>
            <a:r>
              <a:rPr lang="el-GR" dirty="0" smtClean="0"/>
              <a:t> </a:t>
            </a:r>
            <a:r>
              <a:rPr lang="el-GR" dirty="0" err="1" smtClean="0"/>
              <a:t>pellet</a:t>
            </a:r>
            <a:r>
              <a:rPr lang="el-GR" dirty="0" smtClean="0"/>
              <a:t> με τις επιθυμητές ιδιότητες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302734" y="3231265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Μεθοδολογία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8" y="162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Σκοπός</a:t>
            </a:r>
          </a:p>
        </p:txBody>
      </p:sp>
    </p:spTree>
    <p:extLst>
      <p:ext uri="{BB962C8B-B14F-4D97-AF65-F5344CB8AC3E}">
        <p14:creationId xmlns:p14="http://schemas.microsoft.com/office/powerpoint/2010/main" val="251041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805264"/>
            <a:ext cx="9144000" cy="1052736"/>
          </a:xfrm>
        </p:spPr>
      </p:pic>
      <p:pic>
        <p:nvPicPr>
          <p:cNvPr id="614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309469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Δείγμα #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30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% 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Βιοαπόβλητα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30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% κλαδέματα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-50% π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υρηνόξυλο</a:t>
            </a:r>
            <a:endParaRPr lang="el-GR" sz="2400" b="1" dirty="0" smtClean="0">
              <a:latin typeface="+mn-lt"/>
            </a:endParaRPr>
          </a:p>
        </p:txBody>
      </p:sp>
      <p:pic>
        <p:nvPicPr>
          <p:cNvPr id="3073" name="Εικόνα 9" descr="IMG_20191003_05_N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40" y="2420888"/>
            <a:ext cx="2446660" cy="326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3131840" y="1813049"/>
          <a:ext cx="5544615" cy="5044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9414"/>
                <a:gridCol w="304356"/>
                <a:gridCol w="921077"/>
                <a:gridCol w="608711"/>
                <a:gridCol w="608711"/>
                <a:gridCol w="1892346"/>
              </a:tblGrid>
              <a:tr h="15258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771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Ιδιότητα / 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</a:t>
                      </a:r>
                      <a:r>
                        <a:rPr lang="el-GR" sz="800">
                          <a:effectLst/>
                        </a:rPr>
                        <a:t>ανονιστικό/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Πληροφοριακό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Βάση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Τιμή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Μονάδες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Παρατηρήσεις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  <a:highlight>
                            <a:srgbClr val="FFFF00"/>
                          </a:highlight>
                        </a:rPr>
                        <a:t>Δεν πραγματοποιήθηκαν οι μετρήσεις φυσικοχημικού χαρακτηρισμού λόγω μηχανικής αστοχίας υλικού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Προέλευση και πηγή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Διαστάσεις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Ολική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Μερική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173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Τέφρα, 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Μηχανική αντοχή, </a:t>
                      </a:r>
                      <a:r>
                        <a:rPr lang="en-US" sz="800">
                          <a:effectLst/>
                        </a:rPr>
                        <a:t>DU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Λεπτόκκοκο υλικό, </a:t>
                      </a:r>
                      <a:r>
                        <a:rPr lang="en-US" sz="8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Πρόσθετα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Κατώτερη θερμογόνος δύναμη, </a:t>
                      </a:r>
                      <a:r>
                        <a:rPr lang="en-US" sz="800">
                          <a:effectLst/>
                        </a:rPr>
                        <a:t>Q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Χύδην πυκνότητα, </a:t>
                      </a:r>
                      <a:r>
                        <a:rPr lang="en-US" sz="800">
                          <a:effectLst/>
                        </a:rPr>
                        <a:t>BD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Kg/m</a:t>
                      </a:r>
                      <a:r>
                        <a:rPr lang="en-US" sz="800" baseline="300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Άζωτο, Ν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Θείο, </a:t>
                      </a:r>
                      <a:r>
                        <a:rPr lang="en-US" sz="800">
                          <a:effectLst/>
                        </a:rPr>
                        <a:t>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Χλώριο, </a:t>
                      </a:r>
                      <a:r>
                        <a:rPr lang="en-US" sz="800">
                          <a:effectLst/>
                        </a:rPr>
                        <a:t>Cl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Μόνιμος άνθρακας, </a:t>
                      </a:r>
                      <a:r>
                        <a:rPr lang="en-US" sz="800">
                          <a:effectLst/>
                        </a:rPr>
                        <a:t>Cc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20524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Πτητικά, </a:t>
                      </a:r>
                      <a:r>
                        <a:rPr lang="en-US" sz="800">
                          <a:effectLst/>
                        </a:rPr>
                        <a:t>VM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6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643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Συμπεριφορά τήξης τέφρας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Συρρίκνωσης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Παραμόρφωσης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Ημισφαιρίου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Ροής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 dirty="0">
                          <a:effectLst/>
                        </a:rPr>
                        <a:t>ο</a:t>
                      </a:r>
                      <a:r>
                        <a:rPr lang="en-US" sz="800" dirty="0">
                          <a:effectLst/>
                        </a:rPr>
                        <a:t>C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Εικόνα 5" descr="C:\Users\vgeka\AppData\Local\Microsoft\Windows\INetCache\Content.Word\IMG_20191003_09_No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40" y="2420888"/>
            <a:ext cx="2455661" cy="32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Πίνακας 1"/>
          <p:cNvGraphicFramePr>
            <a:graphicFrameLocks noGrp="1"/>
          </p:cNvGraphicFramePr>
          <p:nvPr/>
        </p:nvGraphicFramePr>
        <p:xfrm>
          <a:off x="3140841" y="1813048"/>
          <a:ext cx="5535613" cy="50449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3421"/>
                <a:gridCol w="353178"/>
                <a:gridCol w="1141945"/>
                <a:gridCol w="706358"/>
                <a:gridCol w="527290"/>
                <a:gridCol w="1403421"/>
              </a:tblGrid>
              <a:tr h="12418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833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Ιδιότητα 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(</a:t>
                      </a:r>
                      <a:r>
                        <a:rPr lang="en-US" sz="700">
                          <a:effectLst/>
                        </a:rPr>
                        <a:t>K</a:t>
                      </a:r>
                      <a:r>
                        <a:rPr lang="el-GR" sz="700">
                          <a:effectLst/>
                        </a:rPr>
                        <a:t>ανονιστικό/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Πληροφοριακό)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Βάση Υπολογισμών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Μονάδες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Τιμή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Παρατηρήσεις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Προέλευση και πηγή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Διαστάσεις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Ολική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Μερική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5,8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40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Τέφρα, 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7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4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Μηχανική αντοχή, </a:t>
                      </a:r>
                      <a:r>
                        <a:rPr lang="en-US" sz="700">
                          <a:effectLst/>
                        </a:rPr>
                        <a:t>DU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Λόγω μεγάλου ποσοστού λεπτόκοκκων δεν δύναται να προσδιοριστεί η μηχανική αντοχή.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Λεπτόκκοκο υλικό, </a:t>
                      </a:r>
                      <a:r>
                        <a:rPr lang="en-US" sz="700">
                          <a:effectLst/>
                        </a:rPr>
                        <a:t>F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95,5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241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Πρόσθετα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Πυρηνόξυλο σε ποσοστό 20%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24786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Κατώτερη θερμογόνος δύναμη, </a:t>
                      </a:r>
                      <a:r>
                        <a:rPr lang="en-US" sz="700">
                          <a:effectLst/>
                        </a:rPr>
                        <a:t>Q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4230,6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2521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3827,6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Χύδην πυκνότητα, </a:t>
                      </a:r>
                      <a:r>
                        <a:rPr lang="en-US" sz="700">
                          <a:effectLst/>
                        </a:rPr>
                        <a:t>BD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577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Kg/m</a:t>
                      </a:r>
                      <a:r>
                        <a:rPr lang="en-US" sz="700" baseline="300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Άζωτο, 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1,87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Θείο, </a:t>
                      </a:r>
                      <a:r>
                        <a:rPr lang="en-US" sz="700">
                          <a:effectLst/>
                        </a:rPr>
                        <a:t>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0,52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Χλώριο, </a:t>
                      </a:r>
                      <a:r>
                        <a:rPr lang="en-US" sz="700">
                          <a:effectLst/>
                        </a:rPr>
                        <a:t>Cl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0,65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Μόνιμος άνθρακας, </a:t>
                      </a:r>
                      <a:r>
                        <a:rPr lang="en-US" sz="700">
                          <a:effectLst/>
                        </a:rPr>
                        <a:t>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48,06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Πτητικά, </a:t>
                      </a:r>
                      <a:r>
                        <a:rPr lang="en-US" sz="700">
                          <a:effectLst/>
                        </a:rPr>
                        <a:t>VM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75,4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662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69,1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457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Συμπεριφορά τήξης τέφρας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Συρρίκνωσης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620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248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Παραμόρφωσης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1387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4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Ημισφαιρίου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38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Ροής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 dirty="0">
                          <a:effectLst/>
                        </a:rPr>
                        <a:t>ο</a:t>
                      </a:r>
                      <a:r>
                        <a:rPr lang="en-US" sz="700" dirty="0">
                          <a:effectLst/>
                        </a:rPr>
                        <a:t>C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43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805264"/>
            <a:ext cx="9144000" cy="1052736"/>
          </a:xfrm>
        </p:spPr>
      </p:pic>
      <p:pic>
        <p:nvPicPr>
          <p:cNvPr id="614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309469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Δείγμα #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30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% 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Βιοαπόβλητα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40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% κλαδέματα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-30% π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υρηνόξυλο</a:t>
            </a:r>
            <a:endParaRPr lang="el-GR" sz="2400" b="1" dirty="0" smtClean="0">
              <a:latin typeface="+mn-lt"/>
            </a:endParaRPr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3131840" y="1813049"/>
          <a:ext cx="5544615" cy="5044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9414"/>
                <a:gridCol w="304356"/>
                <a:gridCol w="921077"/>
                <a:gridCol w="608711"/>
                <a:gridCol w="608711"/>
                <a:gridCol w="1892346"/>
              </a:tblGrid>
              <a:tr h="15258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771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Ιδιότητα / 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</a:t>
                      </a:r>
                      <a:r>
                        <a:rPr lang="el-GR" sz="800">
                          <a:effectLst/>
                        </a:rPr>
                        <a:t>ανονιστικό/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Πληροφοριακό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Βάση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Τιμή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Μονάδες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Παρατηρήσεις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  <a:highlight>
                            <a:srgbClr val="FFFF00"/>
                          </a:highlight>
                        </a:rPr>
                        <a:t>Δεν πραγματοποιήθηκαν οι μετρήσεις φυσικοχημικού χαρακτηρισμού λόγω μηχανικής αστοχίας υλικού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Προέλευση και πηγή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Διαστάσεις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Ολική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Μερική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173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Τέφρα, 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Μηχανική αντοχή, </a:t>
                      </a:r>
                      <a:r>
                        <a:rPr lang="en-US" sz="800">
                          <a:effectLst/>
                        </a:rPr>
                        <a:t>DU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Λεπτόκκοκο υλικό, </a:t>
                      </a:r>
                      <a:r>
                        <a:rPr lang="en-US" sz="8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Πρόσθετα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Κατώτερη θερμογόνος δύναμη, </a:t>
                      </a:r>
                      <a:r>
                        <a:rPr lang="en-US" sz="800">
                          <a:effectLst/>
                        </a:rPr>
                        <a:t>Q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Χύδην πυκνότητα, </a:t>
                      </a:r>
                      <a:r>
                        <a:rPr lang="en-US" sz="800">
                          <a:effectLst/>
                        </a:rPr>
                        <a:t>BD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Kg/m</a:t>
                      </a:r>
                      <a:r>
                        <a:rPr lang="en-US" sz="800" baseline="300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Άζωτο, Ν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Θείο, </a:t>
                      </a:r>
                      <a:r>
                        <a:rPr lang="en-US" sz="800">
                          <a:effectLst/>
                        </a:rPr>
                        <a:t>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Χλώριο, </a:t>
                      </a:r>
                      <a:r>
                        <a:rPr lang="en-US" sz="800">
                          <a:effectLst/>
                        </a:rPr>
                        <a:t>Cl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Μόνιμος άνθρακας, </a:t>
                      </a:r>
                      <a:r>
                        <a:rPr lang="en-US" sz="800">
                          <a:effectLst/>
                        </a:rPr>
                        <a:t>Cc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20524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Πτητικά, </a:t>
                      </a:r>
                      <a:r>
                        <a:rPr lang="en-US" sz="800">
                          <a:effectLst/>
                        </a:rPr>
                        <a:t>VM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6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643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Συμπεριφορά τήξης τέφρας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Συρρίκνωσης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Παραμόρφωσης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Ημισφαιρίου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Ροής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 dirty="0">
                          <a:effectLst/>
                        </a:rPr>
                        <a:t>ο</a:t>
                      </a:r>
                      <a:r>
                        <a:rPr lang="en-US" sz="800" dirty="0">
                          <a:effectLst/>
                        </a:rPr>
                        <a:t>C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8" name="Εικόνα 12" descr="C:\Users\vgeka\AppData\Local\Microsoft\Windows\INetCache\Content.Word\IMG_20191003_10_No6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" y="2504941"/>
            <a:ext cx="2915816" cy="199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Πίνακας 2"/>
          <p:cNvGraphicFramePr>
            <a:graphicFrameLocks noGrp="1"/>
          </p:cNvGraphicFramePr>
          <p:nvPr/>
        </p:nvGraphicFramePr>
        <p:xfrm>
          <a:off x="3131839" y="1816551"/>
          <a:ext cx="5544615" cy="5041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2367"/>
                <a:gridCol w="488487"/>
                <a:gridCol w="991341"/>
                <a:gridCol w="733306"/>
                <a:gridCol w="488487"/>
                <a:gridCol w="1620627"/>
              </a:tblGrid>
              <a:tr h="125907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578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Ιδιότητα 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(</a:t>
                      </a:r>
                      <a:r>
                        <a:rPr lang="en-US" sz="700">
                          <a:effectLst/>
                        </a:rPr>
                        <a:t>K</a:t>
                      </a:r>
                      <a:r>
                        <a:rPr lang="el-GR" sz="700">
                          <a:effectLst/>
                        </a:rPr>
                        <a:t>ανονιστικό/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Πληροφοριακό)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Βάση Υπολογισμών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Μονάδες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Τιμή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Παρατηρήσεις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</a:tr>
              <a:tr h="131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Προέλευση και πηγή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</a:tr>
              <a:tr h="131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Διαστάσεις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1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Ολική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1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Μερική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23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Τέφρα, 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68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6,8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3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Μηχανική αντοχή, </a:t>
                      </a:r>
                      <a:r>
                        <a:rPr lang="en-US" sz="700">
                          <a:effectLst/>
                        </a:rPr>
                        <a:t>DU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64,3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1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Λεπτόκκοκο υλικό, </a:t>
                      </a:r>
                      <a:r>
                        <a:rPr lang="en-US" sz="700">
                          <a:effectLst/>
                        </a:rPr>
                        <a:t>F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16,7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3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Πρόσθετα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Πυρηνόξυλο σε ποσοστό 30%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</a:tr>
              <a:tr h="15976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Κατώτερη θερμογόνος δύναμη, </a:t>
                      </a:r>
                      <a:r>
                        <a:rPr lang="en-US" sz="700">
                          <a:effectLst/>
                        </a:rPr>
                        <a:t>Q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4137,5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</a:tr>
              <a:tr h="234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3754,2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3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Χύδην πυκνότητα, </a:t>
                      </a:r>
                      <a:r>
                        <a:rPr lang="en-US" sz="700">
                          <a:effectLst/>
                        </a:rPr>
                        <a:t>BD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Kg/m</a:t>
                      </a:r>
                      <a:r>
                        <a:rPr lang="en-US" sz="700" baseline="300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</a:tr>
              <a:tr h="131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Άζωτο, 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1,16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</a:tr>
              <a:tr h="131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Θείο, </a:t>
                      </a:r>
                      <a:r>
                        <a:rPr lang="en-US" sz="700">
                          <a:effectLst/>
                        </a:rPr>
                        <a:t>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0,52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</a:tr>
              <a:tr h="131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Χλώριο, </a:t>
                      </a:r>
                      <a:r>
                        <a:rPr lang="en-US" sz="700">
                          <a:effectLst/>
                        </a:rPr>
                        <a:t>Cl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0,43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</a:tr>
              <a:tr h="263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Μόνιμος άνθρακας, </a:t>
                      </a:r>
                      <a:r>
                        <a:rPr lang="en-US" sz="700">
                          <a:effectLst/>
                        </a:rPr>
                        <a:t>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47,61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</a:tr>
              <a:tr h="13158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Πτητικά, </a:t>
                      </a:r>
                      <a:r>
                        <a:rPr lang="en-US" sz="700">
                          <a:effectLst/>
                        </a:rPr>
                        <a:t>VM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75,5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</a:tr>
              <a:tr h="2042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69,4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3167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Συμπεριφορά τήξης τέφρας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Συρρίκνωσης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631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/>
                </a:tc>
              </a:tr>
              <a:tr h="2631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Παραμόρφωσης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1392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31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Ημισφαιρίου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Ροής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 dirty="0">
                          <a:effectLst/>
                        </a:rPr>
                        <a:t>ο</a:t>
                      </a:r>
                      <a:r>
                        <a:rPr lang="en-US" sz="700" dirty="0">
                          <a:effectLst/>
                        </a:rPr>
                        <a:t>C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7" marR="4561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41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805264"/>
            <a:ext cx="9144000" cy="1052736"/>
          </a:xfrm>
        </p:spPr>
      </p:pic>
      <p:pic>
        <p:nvPicPr>
          <p:cNvPr id="614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309469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Δείγμα #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% 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Βιοαπόβλητα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40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% κλαδέματα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-40% π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υρηνόξυλο</a:t>
            </a:r>
            <a:endParaRPr lang="el-GR" sz="2400" b="1" dirty="0" smtClean="0">
              <a:latin typeface="+mn-lt"/>
            </a:endParaRPr>
          </a:p>
        </p:txBody>
      </p:sp>
      <p:pic>
        <p:nvPicPr>
          <p:cNvPr id="3073" name="Εικόνα 9" descr="IMG_20191003_05_N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40" y="2420888"/>
            <a:ext cx="2446660" cy="326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3131840" y="1813049"/>
          <a:ext cx="5544615" cy="5044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9414"/>
                <a:gridCol w="304356"/>
                <a:gridCol w="921077"/>
                <a:gridCol w="608711"/>
                <a:gridCol w="608711"/>
                <a:gridCol w="1892346"/>
              </a:tblGrid>
              <a:tr h="15258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771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Ιδιότητα / 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</a:t>
                      </a:r>
                      <a:r>
                        <a:rPr lang="el-GR" sz="800">
                          <a:effectLst/>
                        </a:rPr>
                        <a:t>ανονιστικό/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Πληροφοριακό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Βάση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Τιμή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Μονάδες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Παρατηρήσεις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  <a:highlight>
                            <a:srgbClr val="FFFF00"/>
                          </a:highlight>
                        </a:rPr>
                        <a:t>Δεν πραγματοποιήθηκαν οι μετρήσεις φυσικοχημικού χαρακτηρισμού λόγω μηχανικής αστοχίας υλικού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Προέλευση και πηγή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Διαστάσεις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Ολική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Μερική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173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Τέφρα, 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Μηχανική αντοχή, </a:t>
                      </a:r>
                      <a:r>
                        <a:rPr lang="en-US" sz="800">
                          <a:effectLst/>
                        </a:rPr>
                        <a:t>DU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Λεπτόκκοκο υλικό, </a:t>
                      </a:r>
                      <a:r>
                        <a:rPr lang="en-US" sz="8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Πρόσθετα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Κατώτερη θερμογόνος δύναμη, </a:t>
                      </a:r>
                      <a:r>
                        <a:rPr lang="en-US" sz="800">
                          <a:effectLst/>
                        </a:rPr>
                        <a:t>Q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Χύδην πυκνότητα, </a:t>
                      </a:r>
                      <a:r>
                        <a:rPr lang="en-US" sz="800">
                          <a:effectLst/>
                        </a:rPr>
                        <a:t>BD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Kg/m</a:t>
                      </a:r>
                      <a:r>
                        <a:rPr lang="en-US" sz="800" baseline="300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Άζωτο, Ν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Θείο, </a:t>
                      </a:r>
                      <a:r>
                        <a:rPr lang="en-US" sz="800">
                          <a:effectLst/>
                        </a:rPr>
                        <a:t>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Χλώριο, </a:t>
                      </a:r>
                      <a:r>
                        <a:rPr lang="en-US" sz="800">
                          <a:effectLst/>
                        </a:rPr>
                        <a:t>Cl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Μόνιμος άνθρακας, </a:t>
                      </a:r>
                      <a:r>
                        <a:rPr lang="en-US" sz="800">
                          <a:effectLst/>
                        </a:rPr>
                        <a:t>Cc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20524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Πτητικά, </a:t>
                      </a:r>
                      <a:r>
                        <a:rPr lang="en-US" sz="800">
                          <a:effectLst/>
                        </a:rPr>
                        <a:t>VM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6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643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Συμπεριφορά τήξης τέφρας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Συρρίκνωσης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Παραμόρφωσης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Ημισφαιρίου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Ροής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 dirty="0">
                          <a:effectLst/>
                        </a:rPr>
                        <a:t>ο</a:t>
                      </a:r>
                      <a:r>
                        <a:rPr lang="en-US" sz="800" dirty="0">
                          <a:effectLst/>
                        </a:rPr>
                        <a:t>C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Πίνακας 1"/>
          <p:cNvGraphicFramePr>
            <a:graphicFrameLocks noGrp="1"/>
          </p:cNvGraphicFramePr>
          <p:nvPr/>
        </p:nvGraphicFramePr>
        <p:xfrm>
          <a:off x="3140841" y="1813048"/>
          <a:ext cx="5535613" cy="50449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3421"/>
                <a:gridCol w="353178"/>
                <a:gridCol w="1141945"/>
                <a:gridCol w="706358"/>
                <a:gridCol w="527290"/>
                <a:gridCol w="1403421"/>
              </a:tblGrid>
              <a:tr h="12418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833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Ιδιότητα 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(</a:t>
                      </a:r>
                      <a:r>
                        <a:rPr lang="en-US" sz="700">
                          <a:effectLst/>
                        </a:rPr>
                        <a:t>K</a:t>
                      </a:r>
                      <a:r>
                        <a:rPr lang="el-GR" sz="700">
                          <a:effectLst/>
                        </a:rPr>
                        <a:t>ανονιστικό/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Πληροφοριακό)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Βάση Υπολογισμών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Μονάδες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Τιμή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Παρατηρήσεις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Προέλευση και πηγή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Διαστάσεις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Ολική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Μερική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5,8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40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Τέφρα, 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7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4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Μηχανική αντοχή, </a:t>
                      </a:r>
                      <a:r>
                        <a:rPr lang="en-US" sz="700">
                          <a:effectLst/>
                        </a:rPr>
                        <a:t>DU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Λόγω μεγάλου ποσοστού λεπτόκοκκων δεν δύναται να προσδιοριστεί η μηχανική αντοχή.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Λεπτόκκοκο υλικό, </a:t>
                      </a:r>
                      <a:r>
                        <a:rPr lang="en-US" sz="700">
                          <a:effectLst/>
                        </a:rPr>
                        <a:t>F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95,5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241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Πρόσθετα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Πυρηνόξυλο σε ποσοστό 20%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24786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Κατώτερη θερμογόνος δύναμη, </a:t>
                      </a:r>
                      <a:r>
                        <a:rPr lang="en-US" sz="700">
                          <a:effectLst/>
                        </a:rPr>
                        <a:t>Q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4230,6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2521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3827,6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Χύδην πυκνότητα, </a:t>
                      </a:r>
                      <a:r>
                        <a:rPr lang="en-US" sz="700">
                          <a:effectLst/>
                        </a:rPr>
                        <a:t>BD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577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Kg/m</a:t>
                      </a:r>
                      <a:r>
                        <a:rPr lang="en-US" sz="700" baseline="300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Άζωτο, 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1,87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Θείο, </a:t>
                      </a:r>
                      <a:r>
                        <a:rPr lang="en-US" sz="700">
                          <a:effectLst/>
                        </a:rPr>
                        <a:t>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0,52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Χλώριο, </a:t>
                      </a:r>
                      <a:r>
                        <a:rPr lang="en-US" sz="700">
                          <a:effectLst/>
                        </a:rPr>
                        <a:t>Cl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0,65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Μόνιμος άνθρακας, </a:t>
                      </a:r>
                      <a:r>
                        <a:rPr lang="en-US" sz="700">
                          <a:effectLst/>
                        </a:rPr>
                        <a:t>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48,06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Πτητικά, </a:t>
                      </a:r>
                      <a:r>
                        <a:rPr lang="en-US" sz="700">
                          <a:effectLst/>
                        </a:rPr>
                        <a:t>VM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75,4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662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69,1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457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Συμπεριφορά τήξης τέφρας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Συρρίκνωσης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620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248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Παραμόρφωσης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1387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4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Ημισφαιρίου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38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Ροής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 dirty="0">
                          <a:effectLst/>
                        </a:rPr>
                        <a:t>ο</a:t>
                      </a:r>
                      <a:r>
                        <a:rPr lang="en-US" sz="700" dirty="0">
                          <a:effectLst/>
                        </a:rPr>
                        <a:t>C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2" name="Εικόνα 7" descr="C:\Users\vgeka\AppData\Local\Microsoft\Windows\INetCache\Content.Word\IMG_20191003_11_No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28" y="2402069"/>
            <a:ext cx="2462972" cy="32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Πίνακας 2"/>
          <p:cNvGraphicFramePr>
            <a:graphicFrameLocks noGrp="1"/>
          </p:cNvGraphicFramePr>
          <p:nvPr/>
        </p:nvGraphicFramePr>
        <p:xfrm>
          <a:off x="3152704" y="1812191"/>
          <a:ext cx="5523750" cy="5045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5091"/>
                <a:gridCol w="437745"/>
                <a:gridCol w="1139498"/>
                <a:gridCol w="704843"/>
                <a:gridCol w="526159"/>
                <a:gridCol w="1400414"/>
              </a:tblGrid>
              <a:tr h="12339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Πέλλετ (Δείγμα 7, Απόβλητα 20%-Κλαδέματα 40%-Πυρηνόξυλο 40%, 500γρ.)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487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Ιδιότητα 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(</a:t>
                      </a:r>
                      <a:r>
                        <a:rPr lang="en-US" sz="700">
                          <a:effectLst/>
                        </a:rPr>
                        <a:t>K</a:t>
                      </a:r>
                      <a:r>
                        <a:rPr lang="el-GR" sz="700">
                          <a:effectLst/>
                        </a:rPr>
                        <a:t>ανονιστικό/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Πληροφοριακό)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Βάση Υπολογισμών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Μονάδες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Τιμή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Παρατηρήσεις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Προέλευση και πηγή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Διαστάσεις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Ολική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Μερική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339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Τέφρα, 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6,7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32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3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Μηχανική αντοχή, </a:t>
                      </a:r>
                      <a:r>
                        <a:rPr lang="en-US" sz="700">
                          <a:effectLst/>
                        </a:rPr>
                        <a:t>DU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92,0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Λεπτόκκοκο υλικό, </a:t>
                      </a:r>
                      <a:r>
                        <a:rPr lang="en-US" sz="700">
                          <a:effectLst/>
                        </a:rPr>
                        <a:t>F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2,5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3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Πρόσθετα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Πυρηνόξυλο σε ποσοστό 40%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23931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Κατώτερη θερμογόνος δύναμη, </a:t>
                      </a:r>
                      <a:r>
                        <a:rPr lang="en-US" sz="700">
                          <a:effectLst/>
                        </a:rPr>
                        <a:t>Q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4152,8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243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3792,4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3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Χύδην πυκνότητα, </a:t>
                      </a:r>
                      <a:r>
                        <a:rPr lang="en-US" sz="700">
                          <a:effectLst/>
                        </a:rPr>
                        <a:t>BD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757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Kg/m</a:t>
                      </a:r>
                      <a:r>
                        <a:rPr lang="en-US" sz="700" baseline="300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Άζωτο, 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1,28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Θείο, </a:t>
                      </a:r>
                      <a:r>
                        <a:rPr lang="en-US" sz="700">
                          <a:effectLst/>
                        </a:rPr>
                        <a:t>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0,52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Χλώριο, </a:t>
                      </a:r>
                      <a:r>
                        <a:rPr lang="en-US" sz="700">
                          <a:effectLst/>
                        </a:rPr>
                        <a:t>Cl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0,42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233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Μόνιμος άνθρακας, </a:t>
                      </a:r>
                      <a:r>
                        <a:rPr lang="en-US" sz="700">
                          <a:effectLst/>
                        </a:rPr>
                        <a:t>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48,39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25582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Πτητικά, </a:t>
                      </a:r>
                      <a:r>
                        <a:rPr lang="en-US" sz="700">
                          <a:effectLst/>
                        </a:rPr>
                        <a:t>VM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75,6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2269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69,9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405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Συμπεριφορά τήξης τέφρας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Συρρίκνωσης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622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344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Παραμόρφωσης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1394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55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Ημισφαιρίου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Ροής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 dirty="0">
                          <a:effectLst/>
                        </a:rPr>
                        <a:t>ο</a:t>
                      </a:r>
                      <a:r>
                        <a:rPr lang="en-US" sz="700" dirty="0">
                          <a:effectLst/>
                        </a:rPr>
                        <a:t>C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0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805264"/>
            <a:ext cx="9144000" cy="1052736"/>
          </a:xfrm>
        </p:spPr>
      </p:pic>
      <p:pic>
        <p:nvPicPr>
          <p:cNvPr id="614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309469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Δείγμα #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40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% 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Βιοαπόβλητα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% κλαδέματα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-20% π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υρηνόξυλο</a:t>
            </a:r>
            <a:endParaRPr lang="el-GR" sz="2400" b="1" dirty="0" smtClean="0">
              <a:latin typeface="+mn-lt"/>
            </a:endParaRPr>
          </a:p>
        </p:txBody>
      </p:sp>
      <p:pic>
        <p:nvPicPr>
          <p:cNvPr id="3073" name="Εικόνα 9" descr="IMG_20191003_05_N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40" y="2420888"/>
            <a:ext cx="2446660" cy="326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3131840" y="1813049"/>
          <a:ext cx="5544615" cy="5044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9414"/>
                <a:gridCol w="304356"/>
                <a:gridCol w="921077"/>
                <a:gridCol w="608711"/>
                <a:gridCol w="608711"/>
                <a:gridCol w="1892346"/>
              </a:tblGrid>
              <a:tr h="15258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771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Ιδιότητα / 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</a:t>
                      </a:r>
                      <a:r>
                        <a:rPr lang="el-GR" sz="800">
                          <a:effectLst/>
                        </a:rPr>
                        <a:t>ανονιστικό/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Πληροφοριακό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Βάση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Τιμή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Μονάδες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Παρατηρήσεις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  <a:highlight>
                            <a:srgbClr val="FFFF00"/>
                          </a:highlight>
                        </a:rPr>
                        <a:t>Δεν πραγματοποιήθηκαν οι μετρήσεις φυσικοχημικού χαρακτηρισμού λόγω μηχανικής αστοχίας υλικού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Προέλευση και πηγή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Διαστάσεις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Ολική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Μερική Υγρασία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173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Τέφρα, 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Μηχανική αντοχή, </a:t>
                      </a:r>
                      <a:r>
                        <a:rPr lang="en-US" sz="800">
                          <a:effectLst/>
                        </a:rPr>
                        <a:t>DU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Λεπτόκκοκο υλικό, </a:t>
                      </a:r>
                      <a:r>
                        <a:rPr lang="en-US" sz="8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Πρόσθετα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Κατώτερη θερμογόνος δύναμη, </a:t>
                      </a:r>
                      <a:r>
                        <a:rPr lang="en-US" sz="800">
                          <a:effectLst/>
                        </a:rPr>
                        <a:t>Q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cal/gr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Χύδην πυκνότητα, </a:t>
                      </a:r>
                      <a:r>
                        <a:rPr lang="en-US" sz="800">
                          <a:effectLst/>
                        </a:rPr>
                        <a:t>BD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Kg/m</a:t>
                      </a:r>
                      <a:r>
                        <a:rPr lang="en-US" sz="800" baseline="300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Άζωτο, Ν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Θείο, </a:t>
                      </a:r>
                      <a:r>
                        <a:rPr lang="en-US" sz="800">
                          <a:effectLst/>
                        </a:rPr>
                        <a:t>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Χλώριο, </a:t>
                      </a:r>
                      <a:r>
                        <a:rPr lang="en-US" sz="800">
                          <a:effectLst/>
                        </a:rPr>
                        <a:t>Cl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Μόνιμος άνθρακας, </a:t>
                      </a:r>
                      <a:r>
                        <a:rPr lang="en-US" sz="800">
                          <a:effectLst/>
                        </a:rPr>
                        <a:t>Cc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20524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Πτητικά, </a:t>
                      </a:r>
                      <a:r>
                        <a:rPr lang="en-US" sz="800">
                          <a:effectLst/>
                        </a:rPr>
                        <a:t>VM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Κ/Π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Επί ξηρού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165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Ως έχει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643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Συμπεριφορά τήξης τέφρας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Π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Συρρίκνωσης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Παραμόρφωσης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Ημισφαιρίου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>
                          <a:effectLst/>
                        </a:rPr>
                        <a:t>ο</a:t>
                      </a: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Θερμοκρασία Ροής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800" baseline="30000" dirty="0">
                          <a:effectLst/>
                        </a:rPr>
                        <a:t>ο</a:t>
                      </a:r>
                      <a:r>
                        <a:rPr lang="en-US" sz="800" dirty="0">
                          <a:effectLst/>
                        </a:rPr>
                        <a:t>C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97" marR="5219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Πίνακας 1"/>
          <p:cNvGraphicFramePr>
            <a:graphicFrameLocks noGrp="1"/>
          </p:cNvGraphicFramePr>
          <p:nvPr/>
        </p:nvGraphicFramePr>
        <p:xfrm>
          <a:off x="3140841" y="1813048"/>
          <a:ext cx="5535613" cy="50449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3421"/>
                <a:gridCol w="353178"/>
                <a:gridCol w="1141945"/>
                <a:gridCol w="706358"/>
                <a:gridCol w="527290"/>
                <a:gridCol w="1403421"/>
              </a:tblGrid>
              <a:tr h="12418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833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Ιδιότητα 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(</a:t>
                      </a:r>
                      <a:r>
                        <a:rPr lang="en-US" sz="700">
                          <a:effectLst/>
                        </a:rPr>
                        <a:t>K</a:t>
                      </a:r>
                      <a:r>
                        <a:rPr lang="el-GR" sz="700">
                          <a:effectLst/>
                        </a:rPr>
                        <a:t>ανονιστικό/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Πληροφοριακό)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Βάση Υπολογισμών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Μονάδες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Τιμή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Παρατηρήσεις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Προέλευση και πηγή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Διαστάσεις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Ολική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Μερική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5,8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40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Τέφρα, 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8,1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7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4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Μηχανική αντοχή, </a:t>
                      </a:r>
                      <a:r>
                        <a:rPr lang="en-US" sz="700">
                          <a:effectLst/>
                        </a:rPr>
                        <a:t>DU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Λόγω μεγάλου ποσοστού λεπτόκοκκων δεν δύναται να προσδιοριστεί η μηχανική αντοχή.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Λεπτόκκοκο υλικό, </a:t>
                      </a:r>
                      <a:r>
                        <a:rPr lang="en-US" sz="700">
                          <a:effectLst/>
                        </a:rPr>
                        <a:t>F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95,5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241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Πρόσθετα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Πυρηνόξυλο σε ποσοστό 20%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24786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Κατώτερη θερμογόνος δύναμη, </a:t>
                      </a:r>
                      <a:r>
                        <a:rPr lang="en-US" sz="700">
                          <a:effectLst/>
                        </a:rPr>
                        <a:t>Q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4230,6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2521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3827,6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Χύδην πυκνότητα, </a:t>
                      </a:r>
                      <a:r>
                        <a:rPr lang="en-US" sz="700">
                          <a:effectLst/>
                        </a:rPr>
                        <a:t>BD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577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Kg/m</a:t>
                      </a:r>
                      <a:r>
                        <a:rPr lang="en-US" sz="700" baseline="300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Άζωτο, 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1,87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Θείο, </a:t>
                      </a:r>
                      <a:r>
                        <a:rPr lang="en-US" sz="700">
                          <a:effectLst/>
                        </a:rPr>
                        <a:t>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0,52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Χλώριο, </a:t>
                      </a:r>
                      <a:r>
                        <a:rPr lang="en-US" sz="700">
                          <a:effectLst/>
                        </a:rPr>
                        <a:t>Cl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0,65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Μόνιμος άνθρακας, </a:t>
                      </a:r>
                      <a:r>
                        <a:rPr lang="en-US" sz="700">
                          <a:effectLst/>
                        </a:rPr>
                        <a:t>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48,06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2418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Πτητικά, </a:t>
                      </a:r>
                      <a:r>
                        <a:rPr lang="en-US" sz="700">
                          <a:effectLst/>
                        </a:rPr>
                        <a:t>VM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75,4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1662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69,1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457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Συμπεριφορά τήξης τέφρας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Συρρίκνωσης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620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/>
                </a:tc>
              </a:tr>
              <a:tr h="248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Παραμόρφωσης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1387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4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Ημισφαιρίου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38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Ροής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 dirty="0">
                          <a:effectLst/>
                        </a:rPr>
                        <a:t>ο</a:t>
                      </a:r>
                      <a:r>
                        <a:rPr lang="en-US" sz="700" dirty="0">
                          <a:effectLst/>
                        </a:rPr>
                        <a:t>C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33" marR="4243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Πίνακας 2"/>
          <p:cNvGraphicFramePr>
            <a:graphicFrameLocks noGrp="1"/>
          </p:cNvGraphicFramePr>
          <p:nvPr/>
        </p:nvGraphicFramePr>
        <p:xfrm>
          <a:off x="3152704" y="1812191"/>
          <a:ext cx="5523750" cy="5045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5091"/>
                <a:gridCol w="437745"/>
                <a:gridCol w="1139498"/>
                <a:gridCol w="704843"/>
                <a:gridCol w="526159"/>
                <a:gridCol w="1400414"/>
              </a:tblGrid>
              <a:tr h="12339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Πέλλετ (Δείγμα 7, Απόβλητα 20%-Κλαδέματα 40%-Πυρηνόξυλο 40%, 500γρ.)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487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Ιδιότητα 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(</a:t>
                      </a:r>
                      <a:r>
                        <a:rPr lang="en-US" sz="700">
                          <a:effectLst/>
                        </a:rPr>
                        <a:t>K</a:t>
                      </a:r>
                      <a:r>
                        <a:rPr lang="el-GR" sz="700">
                          <a:effectLst/>
                        </a:rPr>
                        <a:t>ανονιστικό/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Πληροφοριακό)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Βάση Υπολογισμών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Μονάδες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Τιμή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Παρατηρήσεις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Προέλευση και πηγή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Διαστάσεις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Ολική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Μερική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339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Τέφρα, 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6,7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32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3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Μηχανική αντοχή, </a:t>
                      </a:r>
                      <a:r>
                        <a:rPr lang="en-US" sz="700">
                          <a:effectLst/>
                        </a:rPr>
                        <a:t>DU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92,0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Λεπτόκκοκο υλικό, </a:t>
                      </a:r>
                      <a:r>
                        <a:rPr lang="en-US" sz="700">
                          <a:effectLst/>
                        </a:rPr>
                        <a:t>F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2,5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3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Πρόσθετα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Πυρηνόξυλο σε ποσοστό 40%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23931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Κατώτερη θερμογόνος δύναμη, </a:t>
                      </a:r>
                      <a:r>
                        <a:rPr lang="en-US" sz="700">
                          <a:effectLst/>
                        </a:rPr>
                        <a:t>Q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4152,8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243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3792,4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3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Χύδην πυκνότητα, </a:t>
                      </a:r>
                      <a:r>
                        <a:rPr lang="en-US" sz="700">
                          <a:effectLst/>
                        </a:rPr>
                        <a:t>BD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757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Kg/m</a:t>
                      </a:r>
                      <a:r>
                        <a:rPr lang="en-US" sz="700" baseline="300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Άζωτο, 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1,28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Θείο, </a:t>
                      </a:r>
                      <a:r>
                        <a:rPr lang="en-US" sz="700">
                          <a:effectLst/>
                        </a:rPr>
                        <a:t>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0,52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12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Χλώριο, </a:t>
                      </a:r>
                      <a:r>
                        <a:rPr lang="en-US" sz="700">
                          <a:effectLst/>
                        </a:rPr>
                        <a:t>Cl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0,42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233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Μόνιμος άνθρακας, </a:t>
                      </a:r>
                      <a:r>
                        <a:rPr lang="en-US" sz="700">
                          <a:effectLst/>
                        </a:rPr>
                        <a:t>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48,39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25582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Πτητικά, </a:t>
                      </a:r>
                      <a:r>
                        <a:rPr lang="en-US" sz="700">
                          <a:effectLst/>
                        </a:rPr>
                        <a:t>VM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75,6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2269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69,9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405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Συμπεριφορά τήξης τέφρας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Συρρίκνωσης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622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/>
                </a:tc>
              </a:tr>
              <a:tr h="344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Παραμόρφωσης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1394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55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Ημισφαιρίου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4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Ροής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 dirty="0">
                          <a:effectLst/>
                        </a:rPr>
                        <a:t>ο</a:t>
                      </a:r>
                      <a:r>
                        <a:rPr lang="en-US" sz="700" dirty="0">
                          <a:effectLst/>
                        </a:rPr>
                        <a:t>C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34" marR="4123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290" name="Εικόνα 13" descr="C:\Users\vgeka\AppData\Local\Microsoft\Windows\INetCache\Content.Word\IMG_20191003_12_No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73" y="2418218"/>
            <a:ext cx="2459791" cy="32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Πίνακας 3"/>
          <p:cNvGraphicFramePr>
            <a:graphicFrameLocks noGrp="1"/>
          </p:cNvGraphicFramePr>
          <p:nvPr/>
        </p:nvGraphicFramePr>
        <p:xfrm>
          <a:off x="3178373" y="1812186"/>
          <a:ext cx="5498082" cy="5045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9106"/>
                <a:gridCol w="316013"/>
                <a:gridCol w="956357"/>
                <a:gridCol w="550529"/>
                <a:gridCol w="471248"/>
                <a:gridCol w="1964829"/>
              </a:tblGrid>
              <a:tr h="134814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Πέλλετ (Δείγμα 8, Απόβλητα 40%-Κλαδέματα 20%-Πυρηνόξυλο 40%)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754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Ιδιότητα 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(</a:t>
                      </a:r>
                      <a:r>
                        <a:rPr lang="en-US" sz="700">
                          <a:effectLst/>
                        </a:rPr>
                        <a:t>K</a:t>
                      </a:r>
                      <a:r>
                        <a:rPr lang="el-GR" sz="700">
                          <a:effectLst/>
                        </a:rPr>
                        <a:t>ανονιστικό/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Πληροφοριακό)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Βάση Υπολογισμών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Μονάδες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Τιμή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Παρατηρήσεις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</a:tr>
              <a:tr h="134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Προέλευση και πηγή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</a:tr>
              <a:tr h="134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Διαστάσεις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4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Ολική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7,7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4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Μερική Υγρασία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5,7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383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Τέφρα, 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7,1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18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4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Μηχανική αντοχή, </a:t>
                      </a:r>
                      <a:r>
                        <a:rPr lang="en-US" sz="700">
                          <a:effectLst/>
                        </a:rPr>
                        <a:t>DU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92,2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4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Λεπτόκκοκο υλικό, </a:t>
                      </a:r>
                      <a:r>
                        <a:rPr lang="en-US" sz="700">
                          <a:effectLst/>
                        </a:rPr>
                        <a:t>F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2,3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4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Πρόσθετα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Πυρηνόξυλο σε ποσοστό 40%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</a:tr>
              <a:tr h="27678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Κατώτερη θερμογόνος δύναμη, </a:t>
                      </a:r>
                      <a:r>
                        <a:rPr lang="en-US" sz="700">
                          <a:effectLst/>
                        </a:rPr>
                        <a:t>Q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4237,0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</a:tr>
              <a:tr h="2815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3868,3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cal/gr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4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Χύδην πυκνότητα, </a:t>
                      </a:r>
                      <a:r>
                        <a:rPr lang="en-US" sz="700">
                          <a:effectLst/>
                        </a:rPr>
                        <a:t>BD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741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Kg/m</a:t>
                      </a:r>
                      <a:r>
                        <a:rPr lang="en-US" sz="700" baseline="300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</a:tr>
              <a:tr h="134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Άζωτο, Ν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0,87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</a:tr>
              <a:tr h="134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Θείο, </a:t>
                      </a:r>
                      <a:r>
                        <a:rPr lang="en-US" sz="700">
                          <a:effectLst/>
                        </a:rPr>
                        <a:t>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0,47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</a:tr>
              <a:tr h="134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Χλώριο, </a:t>
                      </a:r>
                      <a:r>
                        <a:rPr lang="en-US" sz="700">
                          <a:effectLst/>
                        </a:rPr>
                        <a:t>Cl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0,47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</a:tr>
              <a:tr h="269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Μόνιμος άνθρακας, </a:t>
                      </a:r>
                      <a:r>
                        <a:rPr lang="en-US" sz="700">
                          <a:effectLst/>
                        </a:rPr>
                        <a:t>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48,12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</a:tr>
              <a:tr h="13481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Πτητικά, </a:t>
                      </a:r>
                      <a:r>
                        <a:rPr lang="en-US" sz="700">
                          <a:effectLst/>
                        </a:rPr>
                        <a:t>VM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Κ/Π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Επί ξηρού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75,6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</a:tr>
              <a:tr h="2021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Ως έχει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69,8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%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6915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Συμπεριφορά τήξης τέφρας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Π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Συρρίκνωσης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629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/>
                </a:tc>
              </a:tr>
              <a:tr h="3302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Παραμόρφωσης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1394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30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Ημισφαιρίου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>
                          <a:effectLst/>
                        </a:rPr>
                        <a:t>ο</a:t>
                      </a:r>
                      <a:r>
                        <a:rPr lang="en-US" sz="7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9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>
                          <a:effectLst/>
                        </a:rPr>
                        <a:t>Θερμοκρασία Ροής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</a:rPr>
                        <a:t>&gt;1550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l-GR" sz="700" baseline="30000" dirty="0">
                          <a:effectLst/>
                        </a:rPr>
                        <a:t>ο</a:t>
                      </a:r>
                      <a:r>
                        <a:rPr lang="en-US" sz="700" dirty="0">
                          <a:effectLst/>
                        </a:rPr>
                        <a:t>C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6" marR="4658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9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96" y="2002457"/>
            <a:ext cx="889248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  <a:ea typeface="Calibri"/>
                <a:cs typeface="Times New Roman"/>
              </a:rPr>
              <a:t>Η προσθήκη </a:t>
            </a:r>
            <a:r>
              <a:rPr lang="el-GR" dirty="0" err="1" smtClean="0">
                <a:latin typeface="+mn-lt"/>
                <a:ea typeface="Calibri"/>
                <a:cs typeface="Times New Roman"/>
              </a:rPr>
              <a:t>πυρηνόξυλου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ως </a:t>
            </a:r>
            <a:r>
              <a:rPr lang="el-GR" dirty="0" err="1" smtClean="0">
                <a:latin typeface="+mn-lt"/>
                <a:ea typeface="Calibri"/>
                <a:cs typeface="Times New Roman"/>
              </a:rPr>
              <a:t>συγκολητικού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μέσου κρίνεται απαραίτητη για τον επιτυχή σχηματισμό των 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pellet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latin typeface="+mn-lt"/>
                <a:ea typeface="Calibri"/>
                <a:cs typeface="Times New Roman"/>
              </a:rPr>
              <a:t>Η π</a:t>
            </a:r>
            <a:r>
              <a:rPr lang="en-US" dirty="0" err="1" smtClean="0">
                <a:latin typeface="+mn-lt"/>
                <a:ea typeface="Calibri"/>
                <a:cs typeface="Times New Roman"/>
              </a:rPr>
              <a:t>ροτεινόμενη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 π</a:t>
            </a:r>
            <a:r>
              <a:rPr lang="en-US" dirty="0" err="1" smtClean="0">
                <a:latin typeface="+mn-lt"/>
                <a:ea typeface="Calibri"/>
                <a:cs typeface="Times New Roman"/>
              </a:rPr>
              <a:t>εριεκτηκότητ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α των </a:t>
            </a:r>
            <a:r>
              <a:rPr lang="el-GR" dirty="0" err="1" smtClean="0">
                <a:latin typeface="+mn-lt"/>
                <a:ea typeface="Calibri"/>
                <a:cs typeface="Times New Roman"/>
              </a:rPr>
              <a:t>pellet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</a:t>
            </a:r>
            <a:r>
              <a:rPr lang="en-US" dirty="0">
                <a:latin typeface="+mn-lt"/>
                <a:ea typeface="Calibri"/>
                <a:cs typeface="Times New Roman"/>
              </a:rPr>
              <a:t> 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σε </a:t>
            </a:r>
            <a:r>
              <a:rPr lang="el-GR" dirty="0" err="1" smtClean="0">
                <a:latin typeface="+mn-lt"/>
                <a:ea typeface="Calibri"/>
                <a:cs typeface="Times New Roman"/>
              </a:rPr>
              <a:t>βιοαπόβλητα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, γεωργικά </a:t>
            </a:r>
            <a:r>
              <a:rPr lang="el-GR" dirty="0" err="1" smtClean="0">
                <a:latin typeface="+mn-lt"/>
                <a:ea typeface="Calibri"/>
                <a:cs typeface="Times New Roman"/>
              </a:rPr>
              <a:t>υπολλείματα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, αλλά και </a:t>
            </a:r>
            <a:r>
              <a:rPr lang="el-GR" dirty="0" err="1" smtClean="0">
                <a:latin typeface="+mn-lt"/>
                <a:ea typeface="Calibri"/>
                <a:cs typeface="Times New Roman"/>
              </a:rPr>
              <a:t>πυρηνόξυλου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θα πρέπει να είναι στην περιοχή των 20-40%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  <a:ea typeface="Calibri"/>
                <a:cs typeface="Times New Roman"/>
              </a:rPr>
              <a:t>Ως βέλτιστη αναλογία συστατικών για τον σχηματισμό 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pellet 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</a:t>
            </a:r>
            <a:r>
              <a:rPr lang="en-US" dirty="0" err="1" smtClean="0">
                <a:latin typeface="+mn-lt"/>
                <a:ea typeface="Calibri"/>
                <a:cs typeface="Times New Roman"/>
              </a:rPr>
              <a:t>με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 </a:t>
            </a:r>
            <a:r>
              <a:rPr lang="en-US" dirty="0" err="1" smtClean="0">
                <a:latin typeface="+mn-lt"/>
                <a:ea typeface="Calibri"/>
                <a:cs typeface="Times New Roman"/>
              </a:rPr>
              <a:t>τις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 κα</a:t>
            </a:r>
            <a:r>
              <a:rPr lang="en-US" dirty="0" err="1" smtClean="0">
                <a:latin typeface="+mn-lt"/>
                <a:ea typeface="Calibri"/>
                <a:cs typeface="Times New Roman"/>
              </a:rPr>
              <a:t>λύτερες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 </a:t>
            </a:r>
            <a:r>
              <a:rPr lang="en-US" dirty="0" err="1" smtClean="0">
                <a:latin typeface="+mn-lt"/>
                <a:ea typeface="Calibri"/>
                <a:cs typeface="Times New Roman"/>
              </a:rPr>
              <a:t>δυν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ατές μηχανικές ιδιότητες ειναι η εξής : 40% Βιοαπόβλητα-20%γεωργικά 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υπολλ</a:t>
            </a:r>
            <a:r>
              <a:rPr lang="el-GR" dirty="0" err="1" smtClean="0">
                <a:latin typeface="+mn-lt"/>
                <a:ea typeface="Calibri"/>
                <a:cs typeface="Times New Roman"/>
              </a:rPr>
              <a:t>εί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ματα-20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% πυρηνόξυλο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  <a:ea typeface="Calibri"/>
                <a:cs typeface="Times New Roman"/>
              </a:rPr>
              <a:t> 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Η </a:t>
            </a:r>
            <a:r>
              <a:rPr lang="en-US" dirty="0" err="1" smtClean="0">
                <a:latin typeface="+mn-lt"/>
                <a:ea typeface="Calibri"/>
                <a:cs typeface="Times New Roman"/>
              </a:rPr>
              <a:t>θερμογόνος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 </a:t>
            </a:r>
            <a:r>
              <a:rPr lang="en-US" dirty="0" err="1" smtClean="0">
                <a:latin typeface="+mn-lt"/>
                <a:ea typeface="Calibri"/>
                <a:cs typeface="Times New Roman"/>
              </a:rPr>
              <a:t>δύν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αμη των παραγόμενων </a:t>
            </a:r>
            <a:r>
              <a:rPr lang="el-GR" dirty="0" err="1" smtClean="0">
                <a:latin typeface="+mn-lt"/>
                <a:ea typeface="Calibri"/>
                <a:cs typeface="Times New Roman"/>
              </a:rPr>
              <a:t>pellet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προερχόμενα από </a:t>
            </a:r>
            <a:r>
              <a:rPr lang="el-GR" dirty="0" err="1" smtClean="0">
                <a:latin typeface="+mn-lt"/>
                <a:ea typeface="Calibri"/>
                <a:cs typeface="Times New Roman"/>
              </a:rPr>
              <a:t>βιοαπόβλητα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και  γεωργικά υπολείμματα κρίνεται ικανοποιητική, ενώ το ποσοστό της παραγόμενης κατά την καύση τέφρα είναι </a:t>
            </a:r>
            <a:r>
              <a:rPr lang="el-GR" smtClean="0">
                <a:latin typeface="+mn-lt"/>
                <a:ea typeface="Calibri"/>
                <a:cs typeface="Times New Roman"/>
              </a:rPr>
              <a:t>σχετικά υψηλό</a:t>
            </a:r>
            <a:endParaRPr lang="en-US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3264" y="1670775"/>
            <a:ext cx="215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Συμπεράσματα </a:t>
            </a:r>
          </a:p>
        </p:txBody>
      </p:sp>
    </p:spTree>
    <p:extLst>
      <p:ext uri="{BB962C8B-B14F-4D97-AF65-F5344CB8AC3E}">
        <p14:creationId xmlns:p14="http://schemas.microsoft.com/office/powerpoint/2010/main" val="26993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99990"/>
            <a:ext cx="6875462" cy="45897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125957">
            <a:off x="3863383" y="5133092"/>
            <a:ext cx="496887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36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</a:rPr>
              <a:t>ΣΑΣ ΕΥΧΑΡΙΣΤΩ ΓΙΑ ΤΗΝ ΠΡΟΣΟΧΗ ΣΑΣ!</a:t>
            </a:r>
          </a:p>
        </p:txBody>
      </p:sp>
    </p:spTree>
    <p:extLst>
      <p:ext uri="{BB962C8B-B14F-4D97-AF65-F5344CB8AC3E}">
        <p14:creationId xmlns:p14="http://schemas.microsoft.com/office/powerpoint/2010/main" val="60283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2" name="Rectangle 1"/>
          <p:cNvSpPr/>
          <p:nvPr/>
        </p:nvSpPr>
        <p:spPr>
          <a:xfrm>
            <a:off x="142586" y="2283837"/>
            <a:ext cx="849694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 smtClean="0"/>
              <a:t>Σκοπός Παρουσίασης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 smtClean="0"/>
              <a:t>Προσέγγιση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 smtClean="0"/>
              <a:t>Εργαστηριακές Αναλύσεις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/>
              <a:t>Δείγματα προς εργαστηριακή </a:t>
            </a:r>
            <a:r>
              <a:rPr lang="el-GR" dirty="0" smtClean="0"/>
              <a:t>Ανάλυση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/>
              <a:t>Διαχείριση δειγμάτων και </a:t>
            </a:r>
            <a:r>
              <a:rPr lang="el-GR" dirty="0" smtClean="0"/>
              <a:t>αναλύσεις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 smtClean="0"/>
              <a:t>Αποτελέσματα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 smtClean="0"/>
              <a:t>Σύγκριση Αποτελεσμάτων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 smtClean="0"/>
              <a:t>Συμπεράσματα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 smtClean="0"/>
              <a:t>Επόμενες Δράσεις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162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Περιεχόμενα</a:t>
            </a:r>
          </a:p>
        </p:txBody>
      </p:sp>
    </p:spTree>
    <p:extLst>
      <p:ext uri="{BB962C8B-B14F-4D97-AF65-F5344CB8AC3E}">
        <p14:creationId xmlns:p14="http://schemas.microsoft.com/office/powerpoint/2010/main" val="40259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528" y="162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Προσέγγιση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87624" y="2060848"/>
            <a:ext cx="6031798" cy="4506128"/>
            <a:chOff x="1532453" y="1921655"/>
            <a:chExt cx="6031798" cy="4506128"/>
          </a:xfrm>
        </p:grpSpPr>
        <p:sp>
          <p:nvSpPr>
            <p:cNvPr id="14" name="Oval 13"/>
            <p:cNvSpPr/>
            <p:nvPr/>
          </p:nvSpPr>
          <p:spPr>
            <a:xfrm>
              <a:off x="3389508" y="5224406"/>
              <a:ext cx="126201" cy="126201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151618" y="5338924"/>
              <a:ext cx="126201" cy="126201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2902370" y="5429379"/>
              <a:ext cx="126201" cy="126201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4531631" y="3898760"/>
              <a:ext cx="126201" cy="126201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4435718" y="4131806"/>
              <a:ext cx="126201" cy="126201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4367569" y="2144452"/>
              <a:ext cx="126201" cy="126201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4542989" y="2033053"/>
              <a:ext cx="126201" cy="126201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4718409" y="1921655"/>
              <a:ext cx="126201" cy="126201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4893829" y="2033053"/>
              <a:ext cx="126201" cy="126201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5069249" y="2144452"/>
              <a:ext cx="126201" cy="126201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4718409" y="2156483"/>
              <a:ext cx="126201" cy="126201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26"/>
            <p:cNvSpPr/>
            <p:nvPr/>
          </p:nvSpPr>
          <p:spPr>
            <a:xfrm>
              <a:off x="4718409" y="2391758"/>
              <a:ext cx="126201" cy="126201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2287138" y="5697899"/>
              <a:ext cx="2722165" cy="729884"/>
            </a:xfrm>
            <a:custGeom>
              <a:avLst/>
              <a:gdLst>
                <a:gd name="connsiteX0" fmla="*/ 0 w 2722165"/>
                <a:gd name="connsiteY0" fmla="*/ 121650 h 729884"/>
                <a:gd name="connsiteX1" fmla="*/ 121650 w 2722165"/>
                <a:gd name="connsiteY1" fmla="*/ 0 h 729884"/>
                <a:gd name="connsiteX2" fmla="*/ 2600515 w 2722165"/>
                <a:gd name="connsiteY2" fmla="*/ 0 h 729884"/>
                <a:gd name="connsiteX3" fmla="*/ 2722165 w 2722165"/>
                <a:gd name="connsiteY3" fmla="*/ 121650 h 729884"/>
                <a:gd name="connsiteX4" fmla="*/ 2722165 w 2722165"/>
                <a:gd name="connsiteY4" fmla="*/ 608234 h 729884"/>
                <a:gd name="connsiteX5" fmla="*/ 2600515 w 2722165"/>
                <a:gd name="connsiteY5" fmla="*/ 729884 h 729884"/>
                <a:gd name="connsiteX6" fmla="*/ 121650 w 2722165"/>
                <a:gd name="connsiteY6" fmla="*/ 729884 h 729884"/>
                <a:gd name="connsiteX7" fmla="*/ 0 w 2722165"/>
                <a:gd name="connsiteY7" fmla="*/ 608234 h 729884"/>
                <a:gd name="connsiteX8" fmla="*/ 0 w 2722165"/>
                <a:gd name="connsiteY8" fmla="*/ 121650 h 72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2165" h="729884">
                  <a:moveTo>
                    <a:pt x="0" y="121650"/>
                  </a:moveTo>
                  <a:cubicBezTo>
                    <a:pt x="0" y="54465"/>
                    <a:pt x="54465" y="0"/>
                    <a:pt x="121650" y="0"/>
                  </a:cubicBezTo>
                  <a:lnTo>
                    <a:pt x="2600515" y="0"/>
                  </a:lnTo>
                  <a:cubicBezTo>
                    <a:pt x="2667700" y="0"/>
                    <a:pt x="2722165" y="54465"/>
                    <a:pt x="2722165" y="121650"/>
                  </a:cubicBezTo>
                  <a:lnTo>
                    <a:pt x="2722165" y="608234"/>
                  </a:lnTo>
                  <a:cubicBezTo>
                    <a:pt x="2722165" y="675419"/>
                    <a:pt x="2667700" y="729884"/>
                    <a:pt x="2600515" y="729884"/>
                  </a:cubicBezTo>
                  <a:lnTo>
                    <a:pt x="121650" y="729884"/>
                  </a:lnTo>
                  <a:cubicBezTo>
                    <a:pt x="54465" y="729884"/>
                    <a:pt x="0" y="675419"/>
                    <a:pt x="0" y="608234"/>
                  </a:cubicBezTo>
                  <a:lnTo>
                    <a:pt x="0" y="1216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1822" tIns="77540" rIns="77540" bIns="77540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100" kern="1200" dirty="0" smtClean="0"/>
                <a:t>Ποιοτική σύσταση ΑΣΑ Δήμου Νάξου &amp; Μικρών Κυκλάδων</a:t>
              </a:r>
              <a:endParaRPr lang="el-GR" sz="1100" kern="12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1532453" y="4982274"/>
              <a:ext cx="1262014" cy="1261925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000" r="-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 29"/>
            <p:cNvSpPr/>
            <p:nvPr/>
          </p:nvSpPr>
          <p:spPr>
            <a:xfrm>
              <a:off x="4038183" y="4750119"/>
              <a:ext cx="3526068" cy="729884"/>
            </a:xfrm>
            <a:custGeom>
              <a:avLst/>
              <a:gdLst>
                <a:gd name="connsiteX0" fmla="*/ 0 w 2722165"/>
                <a:gd name="connsiteY0" fmla="*/ 121650 h 729884"/>
                <a:gd name="connsiteX1" fmla="*/ 121650 w 2722165"/>
                <a:gd name="connsiteY1" fmla="*/ 0 h 729884"/>
                <a:gd name="connsiteX2" fmla="*/ 2600515 w 2722165"/>
                <a:gd name="connsiteY2" fmla="*/ 0 h 729884"/>
                <a:gd name="connsiteX3" fmla="*/ 2722165 w 2722165"/>
                <a:gd name="connsiteY3" fmla="*/ 121650 h 729884"/>
                <a:gd name="connsiteX4" fmla="*/ 2722165 w 2722165"/>
                <a:gd name="connsiteY4" fmla="*/ 608234 h 729884"/>
                <a:gd name="connsiteX5" fmla="*/ 2600515 w 2722165"/>
                <a:gd name="connsiteY5" fmla="*/ 729884 h 729884"/>
                <a:gd name="connsiteX6" fmla="*/ 121650 w 2722165"/>
                <a:gd name="connsiteY6" fmla="*/ 729884 h 729884"/>
                <a:gd name="connsiteX7" fmla="*/ 0 w 2722165"/>
                <a:gd name="connsiteY7" fmla="*/ 608234 h 729884"/>
                <a:gd name="connsiteX8" fmla="*/ 0 w 2722165"/>
                <a:gd name="connsiteY8" fmla="*/ 121650 h 72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2165" h="729884">
                  <a:moveTo>
                    <a:pt x="0" y="121650"/>
                  </a:moveTo>
                  <a:cubicBezTo>
                    <a:pt x="0" y="54465"/>
                    <a:pt x="54465" y="0"/>
                    <a:pt x="121650" y="0"/>
                  </a:cubicBezTo>
                  <a:lnTo>
                    <a:pt x="2600515" y="0"/>
                  </a:lnTo>
                  <a:cubicBezTo>
                    <a:pt x="2667700" y="0"/>
                    <a:pt x="2722165" y="54465"/>
                    <a:pt x="2722165" y="121650"/>
                  </a:cubicBezTo>
                  <a:lnTo>
                    <a:pt x="2722165" y="608234"/>
                  </a:lnTo>
                  <a:cubicBezTo>
                    <a:pt x="2722165" y="675419"/>
                    <a:pt x="2667700" y="729884"/>
                    <a:pt x="2600515" y="729884"/>
                  </a:cubicBezTo>
                  <a:lnTo>
                    <a:pt x="121650" y="729884"/>
                  </a:lnTo>
                  <a:cubicBezTo>
                    <a:pt x="54465" y="729884"/>
                    <a:pt x="0" y="675419"/>
                    <a:pt x="0" y="608234"/>
                  </a:cubicBezTo>
                  <a:lnTo>
                    <a:pt x="0" y="1216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1822" tIns="66110" rIns="66110" bIns="66110" numCol="1" spcCol="1270" anchor="ctr" anchorCtr="0">
              <a:noAutofit/>
            </a:bodyPr>
            <a:lstStyle/>
            <a:p>
              <a:pPr lvl="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100" kern="1200" dirty="0" smtClean="0"/>
                <a:t>▪ Σταθεροποιημένα, μέσω της οικιακής ξήρανσης, </a:t>
              </a:r>
              <a:r>
                <a:rPr lang="el-GR" sz="1100" kern="1200" dirty="0" err="1" smtClean="0"/>
                <a:t>βιοαποδομήσιμα</a:t>
              </a:r>
              <a:r>
                <a:rPr lang="el-GR" sz="1100" kern="1200" dirty="0" smtClean="0"/>
                <a:t> οικιακά απόβλητα (31%)</a:t>
              </a:r>
            </a:p>
            <a:p>
              <a:pPr lvl="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100" kern="1200" dirty="0" smtClean="0"/>
                <a:t>▪ Γεωργικά υπολείμματα ξυλώδους βιομάζας (1%) </a:t>
              </a:r>
              <a:endParaRPr lang="el-GR" sz="1100" kern="12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3283498" y="4034493"/>
              <a:ext cx="1262014" cy="1261925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68" name="Freeform 7167"/>
            <p:cNvSpPr/>
            <p:nvPr/>
          </p:nvSpPr>
          <p:spPr>
            <a:xfrm>
              <a:off x="4842086" y="3312629"/>
              <a:ext cx="2722165" cy="729884"/>
            </a:xfrm>
            <a:custGeom>
              <a:avLst/>
              <a:gdLst>
                <a:gd name="connsiteX0" fmla="*/ 0 w 2722165"/>
                <a:gd name="connsiteY0" fmla="*/ 121650 h 729884"/>
                <a:gd name="connsiteX1" fmla="*/ 121650 w 2722165"/>
                <a:gd name="connsiteY1" fmla="*/ 0 h 729884"/>
                <a:gd name="connsiteX2" fmla="*/ 2600515 w 2722165"/>
                <a:gd name="connsiteY2" fmla="*/ 0 h 729884"/>
                <a:gd name="connsiteX3" fmla="*/ 2722165 w 2722165"/>
                <a:gd name="connsiteY3" fmla="*/ 121650 h 729884"/>
                <a:gd name="connsiteX4" fmla="*/ 2722165 w 2722165"/>
                <a:gd name="connsiteY4" fmla="*/ 608234 h 729884"/>
                <a:gd name="connsiteX5" fmla="*/ 2600515 w 2722165"/>
                <a:gd name="connsiteY5" fmla="*/ 729884 h 729884"/>
                <a:gd name="connsiteX6" fmla="*/ 121650 w 2722165"/>
                <a:gd name="connsiteY6" fmla="*/ 729884 h 729884"/>
                <a:gd name="connsiteX7" fmla="*/ 0 w 2722165"/>
                <a:gd name="connsiteY7" fmla="*/ 608234 h 729884"/>
                <a:gd name="connsiteX8" fmla="*/ 0 w 2722165"/>
                <a:gd name="connsiteY8" fmla="*/ 121650 h 72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2165" h="729884">
                  <a:moveTo>
                    <a:pt x="0" y="121650"/>
                  </a:moveTo>
                  <a:cubicBezTo>
                    <a:pt x="0" y="54465"/>
                    <a:pt x="54465" y="0"/>
                    <a:pt x="121650" y="0"/>
                  </a:cubicBezTo>
                  <a:lnTo>
                    <a:pt x="2600515" y="0"/>
                  </a:lnTo>
                  <a:cubicBezTo>
                    <a:pt x="2667700" y="0"/>
                    <a:pt x="2722165" y="54465"/>
                    <a:pt x="2722165" y="121650"/>
                  </a:cubicBezTo>
                  <a:lnTo>
                    <a:pt x="2722165" y="608234"/>
                  </a:lnTo>
                  <a:cubicBezTo>
                    <a:pt x="2722165" y="675419"/>
                    <a:pt x="2667700" y="729884"/>
                    <a:pt x="2600515" y="729884"/>
                  </a:cubicBezTo>
                  <a:lnTo>
                    <a:pt x="121650" y="729884"/>
                  </a:lnTo>
                  <a:cubicBezTo>
                    <a:pt x="54465" y="729884"/>
                    <a:pt x="0" y="675419"/>
                    <a:pt x="0" y="608234"/>
                  </a:cubicBezTo>
                  <a:lnTo>
                    <a:pt x="0" y="1216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1822" tIns="77540" rIns="77540" bIns="77540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100" kern="1200" dirty="0" smtClean="0"/>
                <a:t>Παραγωγή </a:t>
              </a:r>
              <a:r>
                <a:rPr lang="el-GR" sz="1100" kern="1200" dirty="0" err="1" smtClean="0"/>
                <a:t>πέλλετ</a:t>
              </a:r>
              <a:endParaRPr lang="el-GR" sz="1100" kern="1200" dirty="0"/>
            </a:p>
          </p:txBody>
        </p:sp>
        <p:sp>
          <p:nvSpPr>
            <p:cNvPr id="7169" name="Oval 7168"/>
            <p:cNvSpPr/>
            <p:nvPr/>
          </p:nvSpPr>
          <p:spPr>
            <a:xfrm>
              <a:off x="4087402" y="2597003"/>
              <a:ext cx="1262014" cy="1261925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000" r="-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528" y="230651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Προσδιορισμός φυσικοχημικών παραμέτρων των </a:t>
            </a:r>
            <a:r>
              <a:rPr lang="el-GR" dirty="0" err="1" smtClean="0">
                <a:latin typeface="+mn-lt"/>
              </a:rPr>
              <a:t>βιοαποβλήτων</a:t>
            </a:r>
            <a:r>
              <a:rPr lang="el-GR" dirty="0" smtClean="0">
                <a:latin typeface="+mn-lt"/>
              </a:rPr>
              <a:t> και αγροτικών υπολειμμάτων ΙΔΕΠ/ΕΚΕΤΑ.</a:t>
            </a:r>
            <a:endParaRPr lang="el-GR" dirty="0"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897412"/>
              </p:ext>
            </p:extLst>
          </p:nvPr>
        </p:nvGraphicFramePr>
        <p:xfrm>
          <a:off x="1451992" y="3285224"/>
          <a:ext cx="6096000" cy="244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432496"/>
                <a:gridCol w="1631504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Παράμετρος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Μέθοδος Ανάλυσης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Μονάδες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Υγρασία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ΕΝ 14774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100" kern="1200" dirty="0" err="1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1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Τέφρα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ΕΝ 14775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100" kern="1200" dirty="0" err="1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. (επί ξηρού)</a:t>
                      </a:r>
                      <a:endParaRPr lang="el-GR" sz="11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Net Calorific Value (LHV</a:t>
                      </a: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ISO 18125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MJ/kg</a:t>
                      </a:r>
                      <a:endParaRPr lang="el-GR" sz="11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Gross Heat of combustion (HHV</a:t>
                      </a: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ISO 18125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MJ/kg</a:t>
                      </a:r>
                      <a:endParaRPr lang="el-GR" sz="11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Carbon, 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ASTM D 5291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w</a:t>
                      </a:r>
                      <a:r>
                        <a:rPr lang="el-GR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</a:t>
                      </a:r>
                      <a:endParaRPr lang="el-GR" sz="11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Hydrogen, 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ASTM D 5291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100" kern="1200" dirty="0" err="1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  <a:endParaRPr lang="el-GR" sz="11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ICP</a:t>
                      </a:r>
                      <a:r>
                        <a:rPr lang="el-GR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OES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1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Cd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ICP-OES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1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ICP-OES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1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Pb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ICP-OES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mg/kg </a:t>
                      </a:r>
                      <a:r>
                        <a:rPr lang="el-GR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Calibri"/>
                        </a:rPr>
                        <a:t>τέφρας</a:t>
                      </a:r>
                      <a:endParaRPr lang="el-GR" sz="1100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3528" y="162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Εργαστηριακές αναλύσεις</a:t>
            </a:r>
          </a:p>
        </p:txBody>
      </p:sp>
    </p:spTree>
    <p:extLst>
      <p:ext uri="{BB962C8B-B14F-4D97-AF65-F5344CB8AC3E}">
        <p14:creationId xmlns:p14="http://schemas.microsoft.com/office/powerpoint/2010/main" val="26333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528" y="1394903"/>
            <a:ext cx="8352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el-G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Κλαδέματα </a:t>
            </a:r>
            <a:r>
              <a:rPr lang="el-GR" dirty="0">
                <a:latin typeface="+mn-lt"/>
              </a:rPr>
              <a:t>– γεωργικά υπολείμματα που ελήφθησαν </a:t>
            </a:r>
            <a:r>
              <a:rPr lang="el-GR" dirty="0" smtClean="0">
                <a:latin typeface="+mn-lt"/>
              </a:rPr>
              <a:t>από </a:t>
            </a:r>
            <a:r>
              <a:rPr lang="el-GR" dirty="0">
                <a:latin typeface="+mn-lt"/>
              </a:rPr>
              <a:t>τον Δήμο Νάξου και </a:t>
            </a:r>
            <a:r>
              <a:rPr lang="el-GR" dirty="0" smtClean="0">
                <a:latin typeface="+mn-lt"/>
              </a:rPr>
              <a:t>Μικρών Κυκλάδων</a:t>
            </a:r>
          </a:p>
          <a:p>
            <a:pPr marL="635000" lvl="1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Σετ 1: Μίγμα από αλμυρίκια, φύλλα και κλαδιά </a:t>
            </a:r>
            <a:r>
              <a:rPr lang="el-GR" dirty="0" err="1" smtClean="0">
                <a:latin typeface="+mn-lt"/>
              </a:rPr>
              <a:t>γιούκα</a:t>
            </a:r>
            <a:r>
              <a:rPr lang="el-GR" dirty="0" smtClean="0">
                <a:latin typeface="+mn-lt"/>
              </a:rPr>
              <a:t>, αμπέλια, ελιές </a:t>
            </a:r>
          </a:p>
          <a:p>
            <a:pPr lvl="1">
              <a:spcAft>
                <a:spcPts val="600"/>
              </a:spcAft>
            </a:pPr>
            <a:r>
              <a:rPr lang="el-GR" dirty="0" smtClean="0">
                <a:latin typeface="+mn-lt"/>
              </a:rPr>
              <a:t>(Ιούλιος 2019)</a:t>
            </a:r>
          </a:p>
          <a:p>
            <a:pPr marL="635000" lvl="1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Σετ 2: Φοίνικας, </a:t>
            </a:r>
            <a:r>
              <a:rPr lang="el-GR" dirty="0" err="1" smtClean="0">
                <a:latin typeface="+mn-lt"/>
              </a:rPr>
              <a:t>σολωμός</a:t>
            </a:r>
            <a:r>
              <a:rPr lang="el-GR" dirty="0" smtClean="0">
                <a:latin typeface="+mn-lt"/>
              </a:rPr>
              <a:t>, ευκάλυπτος και μουριά (Νοέμβριος 2019)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Κλαδέματα – γεωργικά υπολείμματα που ελήφθησαν από την Κοινότητα της </a:t>
            </a:r>
            <a:r>
              <a:rPr lang="el-GR" dirty="0" err="1" smtClean="0">
                <a:latin typeface="+mn-lt"/>
              </a:rPr>
              <a:t>Παλώδιας</a:t>
            </a:r>
            <a:r>
              <a:rPr lang="el-GR" dirty="0" smtClean="0">
                <a:latin typeface="+mn-lt"/>
              </a:rPr>
              <a:t> (Μάιος 2019)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Αποξηραμένα </a:t>
            </a:r>
            <a:r>
              <a:rPr lang="el-GR" dirty="0" err="1" smtClean="0">
                <a:latin typeface="+mn-lt"/>
              </a:rPr>
              <a:t>βαιοαπόβλητα</a:t>
            </a:r>
            <a:r>
              <a:rPr lang="el-GR" dirty="0" smtClean="0">
                <a:latin typeface="+mn-lt"/>
              </a:rPr>
              <a:t> </a:t>
            </a:r>
            <a:r>
              <a:rPr lang="el-GR" dirty="0">
                <a:latin typeface="+mn-lt"/>
              </a:rPr>
              <a:t>(μετά την εφαρμογή της οικιακής ξήρανσης των υπολειμμάτων των τροφίμων) που ελήφθησαν από τον Δήμο Νάξου και Μικρών </a:t>
            </a:r>
            <a:r>
              <a:rPr lang="el-GR" dirty="0" smtClean="0">
                <a:latin typeface="+mn-lt"/>
              </a:rPr>
              <a:t>Κυκλάδων (Σετ 1:Ιούλιος 2019 και Σετ 2: Νοέμβριος 2019)</a:t>
            </a:r>
            <a:endParaRPr lang="el-GR" dirty="0">
              <a:latin typeface="+mn-lt"/>
            </a:endParaRP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Αποξηραμένα </a:t>
            </a:r>
            <a:r>
              <a:rPr lang="el-GR" dirty="0" err="1" smtClean="0">
                <a:latin typeface="+mn-lt"/>
              </a:rPr>
              <a:t>βιοαπόβλητα</a:t>
            </a:r>
            <a:r>
              <a:rPr lang="el-GR" dirty="0" smtClean="0">
                <a:latin typeface="+mn-lt"/>
              </a:rPr>
              <a:t> </a:t>
            </a:r>
            <a:r>
              <a:rPr lang="el-GR" dirty="0">
                <a:latin typeface="+mn-lt"/>
              </a:rPr>
              <a:t>(μετά την εφαρμογή της οικιακής ξήρανσης των υπολειμμάτων των τροφίμων</a:t>
            </a:r>
            <a:r>
              <a:rPr lang="el-GR" dirty="0" smtClean="0">
                <a:latin typeface="+mn-lt"/>
              </a:rPr>
              <a:t>) που ελήφθησαν </a:t>
            </a:r>
            <a:r>
              <a:rPr lang="el-GR" dirty="0">
                <a:latin typeface="+mn-lt"/>
              </a:rPr>
              <a:t>από την Κοινότητα της </a:t>
            </a:r>
            <a:r>
              <a:rPr lang="el-GR" dirty="0" err="1" smtClean="0">
                <a:latin typeface="+mn-lt"/>
              </a:rPr>
              <a:t>Παλώδιας</a:t>
            </a:r>
            <a:endParaRPr lang="el-GR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62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Δείγματα προς εργαστηριακή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ανάλυση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760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20619056"/>
              </p:ext>
            </p:extLst>
          </p:nvPr>
        </p:nvGraphicFramePr>
        <p:xfrm>
          <a:off x="899592" y="3397448"/>
          <a:ext cx="77048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3" y="3742586"/>
            <a:ext cx="1958400" cy="110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56" y="2700088"/>
            <a:ext cx="1958400" cy="110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88" y="2274594"/>
            <a:ext cx="1958400" cy="110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16" y="3057984"/>
            <a:ext cx="1958400" cy="110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162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Διαχείριση δειγμάτων και αναλύσεις</a:t>
            </a:r>
          </a:p>
        </p:txBody>
      </p:sp>
    </p:spTree>
    <p:extLst>
      <p:ext uri="{BB962C8B-B14F-4D97-AF65-F5344CB8AC3E}">
        <p14:creationId xmlns:p14="http://schemas.microsoft.com/office/powerpoint/2010/main" val="35076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40019432"/>
              </p:ext>
            </p:extLst>
          </p:nvPr>
        </p:nvGraphicFramePr>
        <p:xfrm>
          <a:off x="121642" y="2996952"/>
          <a:ext cx="896448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508737"/>
            <a:ext cx="1958400" cy="110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89" y="2871628"/>
            <a:ext cx="1945600" cy="109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14300"/>
          <a:stretch/>
        </p:blipFill>
        <p:spPr>
          <a:xfrm rot="5400000">
            <a:off x="4511690" y="1948062"/>
            <a:ext cx="2151636" cy="15790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0"/>
          <a:stretch/>
        </p:blipFill>
        <p:spPr>
          <a:xfrm>
            <a:off x="7308303" y="2453534"/>
            <a:ext cx="1467577" cy="9754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2"/>
          <a:stretch/>
        </p:blipFill>
        <p:spPr>
          <a:xfrm>
            <a:off x="7308304" y="1488396"/>
            <a:ext cx="1467577" cy="8976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1626632"/>
            <a:ext cx="8352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Διαχείριση δειγμάτων και αναλύσεις</a:t>
            </a:r>
          </a:p>
        </p:txBody>
      </p:sp>
    </p:spTree>
    <p:extLst>
      <p:ext uri="{BB962C8B-B14F-4D97-AF65-F5344CB8AC3E}">
        <p14:creationId xmlns:p14="http://schemas.microsoft.com/office/powerpoint/2010/main" val="25270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1897668"/>
            <a:ext cx="8644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l-GR" sz="1400" dirty="0"/>
              <a:t>Κλαδέματα </a:t>
            </a:r>
            <a:r>
              <a:rPr lang="el-GR" sz="1400" dirty="0" smtClean="0"/>
              <a:t>– </a:t>
            </a:r>
            <a:r>
              <a:rPr lang="el-GR" sz="1400" b="1" dirty="0" smtClean="0"/>
              <a:t>γεωργικά υπολείμματα </a:t>
            </a:r>
            <a:r>
              <a:rPr lang="el-GR" sz="1400" dirty="0" smtClean="0"/>
              <a:t>που ελήφθησαν από τον Δήμο Νάξου και Μικρών Κυκλάδων / Σετ 2</a:t>
            </a:r>
            <a:r>
              <a:rPr lang="el-GR" sz="1400" dirty="0"/>
              <a:t>: Φοίνικας, </a:t>
            </a:r>
            <a:r>
              <a:rPr lang="el-GR" sz="1400" dirty="0" err="1"/>
              <a:t>σολωμός</a:t>
            </a:r>
            <a:r>
              <a:rPr lang="el-GR" sz="1400" dirty="0"/>
              <a:t>, ευκάλυπτος και μουριά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766" y="3538526"/>
            <a:ext cx="4007467" cy="2254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89027" y="2814222"/>
            <a:ext cx="465943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 smtClean="0">
                <a:solidFill>
                  <a:srgbClr val="0070C0"/>
                </a:solidFill>
              </a:rPr>
              <a:t>Μουριά</a:t>
            </a:r>
          </a:p>
          <a:p>
            <a:pPr>
              <a:spcAft>
                <a:spcPts val="600"/>
              </a:spcAft>
            </a:pPr>
            <a:endParaRPr lang="el-GR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	</a:t>
            </a:r>
            <a:endParaRPr lang="el-GR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l-GR" dirty="0">
                <a:solidFill>
                  <a:srgbClr val="0070C0"/>
                </a:solidFill>
              </a:rPr>
              <a:t>	</a:t>
            </a:r>
            <a:r>
              <a:rPr lang="el-GR" dirty="0" smtClean="0">
                <a:solidFill>
                  <a:srgbClr val="0070C0"/>
                </a:solidFill>
              </a:rPr>
              <a:t>Ευκάλυπτος</a:t>
            </a:r>
          </a:p>
          <a:p>
            <a:pPr>
              <a:spcAft>
                <a:spcPts val="600"/>
              </a:spcAft>
            </a:pPr>
            <a:endParaRPr lang="el-GR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endParaRPr lang="el-GR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l-GR" dirty="0" smtClean="0">
                <a:solidFill>
                  <a:srgbClr val="0070C0"/>
                </a:solidFill>
              </a:rPr>
              <a:t>Σολωμός</a:t>
            </a:r>
          </a:p>
          <a:p>
            <a:pPr>
              <a:spcAft>
                <a:spcPts val="600"/>
              </a:spcAft>
            </a:pPr>
            <a:endParaRPr lang="el-GR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endParaRPr lang="el-GR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70C0"/>
                </a:solidFill>
              </a:rPr>
              <a:t>	</a:t>
            </a:r>
            <a:r>
              <a:rPr lang="el-GR" dirty="0" smtClean="0">
                <a:solidFill>
                  <a:srgbClr val="0070C0"/>
                </a:solidFill>
              </a:rPr>
              <a:t>Φοίνικας</a:t>
            </a:r>
            <a:endParaRPr lang="el-GR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06339" y="2288586"/>
            <a:ext cx="1707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Ξήρανση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3"/>
          <a:stretch/>
        </p:blipFill>
        <p:spPr>
          <a:xfrm rot="5400000">
            <a:off x="6932215" y="4813320"/>
            <a:ext cx="1688400" cy="10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9" r="22812"/>
          <a:stretch/>
        </p:blipFill>
        <p:spPr>
          <a:xfrm rot="5400000">
            <a:off x="5562562" y="4450965"/>
            <a:ext cx="1052533" cy="10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r="12399"/>
          <a:stretch/>
        </p:blipFill>
        <p:spPr>
          <a:xfrm rot="5400000">
            <a:off x="7043320" y="3118039"/>
            <a:ext cx="1466190" cy="10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1" r="16050"/>
          <a:stretch/>
        </p:blipFill>
        <p:spPr>
          <a:xfrm rot="5400000">
            <a:off x="5429649" y="2783909"/>
            <a:ext cx="1149105" cy="1080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98843" y="2324663"/>
            <a:ext cx="2929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Άλεση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512761" y="4071363"/>
            <a:ext cx="65623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068665" y="3012981"/>
            <a:ext cx="3955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266895" y="3041871"/>
            <a:ext cx="811027" cy="5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563888" y="4051443"/>
            <a:ext cx="1426854" cy="4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8" name="Straight Arrow Connector 7167"/>
          <p:cNvCxnSpPr/>
          <p:nvPr/>
        </p:nvCxnSpPr>
        <p:spPr>
          <a:xfrm flipH="1" flipV="1">
            <a:off x="3352553" y="5121188"/>
            <a:ext cx="736474" cy="4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2" name="Straight Arrow Connector 7171"/>
          <p:cNvCxnSpPr/>
          <p:nvPr/>
        </p:nvCxnSpPr>
        <p:spPr>
          <a:xfrm>
            <a:off x="5220072" y="5085184"/>
            <a:ext cx="327346" cy="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4" name="Straight Arrow Connector 7173"/>
          <p:cNvCxnSpPr/>
          <p:nvPr/>
        </p:nvCxnSpPr>
        <p:spPr>
          <a:xfrm flipH="1" flipV="1">
            <a:off x="3693492" y="6182771"/>
            <a:ext cx="1310556" cy="3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6" name="Straight Arrow Connector 7175"/>
          <p:cNvCxnSpPr/>
          <p:nvPr/>
        </p:nvCxnSpPr>
        <p:spPr>
          <a:xfrm>
            <a:off x="6225331" y="6165304"/>
            <a:ext cx="938957" cy="15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3528" y="141060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Διαχείριση δειγμάτων και αναλύσεις</a:t>
            </a:r>
          </a:p>
        </p:txBody>
      </p:sp>
    </p:spTree>
    <p:extLst>
      <p:ext uri="{BB962C8B-B14F-4D97-AF65-F5344CB8AC3E}">
        <p14:creationId xmlns:p14="http://schemas.microsoft.com/office/powerpoint/2010/main" val="200335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2" name="Rectangle 1"/>
          <p:cNvSpPr/>
          <p:nvPr/>
        </p:nvSpPr>
        <p:spPr>
          <a:xfrm>
            <a:off x="319708" y="2113692"/>
            <a:ext cx="8644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l-GR" sz="1400" b="1" dirty="0" smtClean="0"/>
              <a:t>Αποξηραμένα </a:t>
            </a:r>
            <a:r>
              <a:rPr lang="el-GR" sz="1400" b="1" dirty="0" err="1" smtClean="0"/>
              <a:t>βιοαπόβλητα</a:t>
            </a:r>
            <a:r>
              <a:rPr lang="el-GR" sz="1400" b="1" dirty="0" smtClean="0"/>
              <a:t> </a:t>
            </a:r>
            <a:r>
              <a:rPr lang="el-GR" sz="1400" dirty="0"/>
              <a:t>(μετά την εφαρμογή της οικιακής ξήρανσης των υπολειμμάτων των τροφίμων</a:t>
            </a:r>
            <a:r>
              <a:rPr lang="el-GR" sz="1400" dirty="0" smtClean="0"/>
              <a:t>) / Σετ 2</a:t>
            </a:r>
            <a:endParaRPr lang="el-GR" sz="1400" dirty="0"/>
          </a:p>
        </p:txBody>
      </p:sp>
      <p:sp>
        <p:nvSpPr>
          <p:cNvPr id="16" name="Rectangle 15"/>
          <p:cNvSpPr/>
          <p:nvPr/>
        </p:nvSpPr>
        <p:spPr>
          <a:xfrm>
            <a:off x="2051720" y="2829067"/>
            <a:ext cx="1707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Ξήρανση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25901" y="2903719"/>
            <a:ext cx="1707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Άλεση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/>
          <a:stretch/>
        </p:blipFill>
        <p:spPr>
          <a:xfrm>
            <a:off x="859390" y="3620681"/>
            <a:ext cx="3535845" cy="2112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7450"/>
          <a:stretch/>
        </p:blipFill>
        <p:spPr>
          <a:xfrm rot="5400000">
            <a:off x="5627198" y="3559493"/>
            <a:ext cx="2774749" cy="24368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162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Διαχείριση δειγμάτων και αναλύσεις</a:t>
            </a:r>
          </a:p>
        </p:txBody>
      </p:sp>
    </p:spTree>
    <p:extLst>
      <p:ext uri="{BB962C8B-B14F-4D97-AF65-F5344CB8AC3E}">
        <p14:creationId xmlns:p14="http://schemas.microsoft.com/office/powerpoint/2010/main" val="339260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3845</TotalTime>
  <Words>5754</Words>
  <Application>Microsoft Office PowerPoint</Application>
  <PresentationFormat>On-screen Show (4:3)</PresentationFormat>
  <Paragraphs>3121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Symbol</vt:lpstr>
      <vt:lpstr>Times New Roman</vt:lpstr>
      <vt:lpstr>Verdana</vt:lpstr>
      <vt:lpstr>Wingdings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INTERREG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vtsiagkante</dc:creator>
  <cp:lastModifiedBy>ajk</cp:lastModifiedBy>
  <cp:revision>334</cp:revision>
  <cp:lastPrinted>2017-10-17T07:15:00Z</cp:lastPrinted>
  <dcterms:created xsi:type="dcterms:W3CDTF">2015-10-07T06:50:18Z</dcterms:created>
  <dcterms:modified xsi:type="dcterms:W3CDTF">2019-12-04T22:53:13Z</dcterms:modified>
</cp:coreProperties>
</file>