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310" r:id="rId3"/>
    <p:sldId id="311" r:id="rId4"/>
    <p:sldId id="313" r:id="rId5"/>
    <p:sldId id="291" r:id="rId6"/>
    <p:sldId id="312" r:id="rId7"/>
    <p:sldId id="314" r:id="rId8"/>
    <p:sldId id="262" r:id="rId9"/>
    <p:sldId id="261" r:id="rId10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5pPr>
    <a:lvl6pPr marL="22860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6pPr>
    <a:lvl7pPr marL="27432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7pPr>
    <a:lvl8pPr marL="32004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8pPr>
    <a:lvl9pPr marL="3657600" algn="l" defTabSz="914400" rtl="0" eaLnBrk="1" latinLnBrk="0" hangingPunct="1">
      <a:defRPr sz="2000" kern="1200">
        <a:solidFill>
          <a:srgbClr val="74808C"/>
        </a:solidFill>
        <a:latin typeface="Poppins" charset="0"/>
        <a:ea typeface="Poppins" charset="0"/>
        <a:cs typeface="Poppins" charset="0"/>
        <a:sym typeface="Poppins" charset="0"/>
      </a:defRPr>
    </a:lvl9pPr>
  </p:defaultTextStyle>
  <p:extLst>
    <p:ext uri="{EFAFB233-063F-42B5-8137-9DF3F51BA10A}">
      <p15:sldGuideLst xmlns:p15="http://schemas.microsoft.com/office/powerpoint/2012/main">
        <p15:guide id="1" pos="740">
          <p15:clr>
            <a:srgbClr val="A4A3A4"/>
          </p15:clr>
        </p15:guide>
        <p15:guide id="2" orient="horz" pos="691">
          <p15:clr>
            <a:srgbClr val="A4A3A4"/>
          </p15:clr>
        </p15:guide>
        <p15:guide id="3" orient="horz" pos="7903" userDrawn="1">
          <p15:clr>
            <a:srgbClr val="A4A3A4"/>
          </p15:clr>
        </p15:guide>
        <p15:guide id="4" pos="14620">
          <p15:clr>
            <a:srgbClr val="A4A3A4"/>
          </p15:clr>
        </p15:guide>
        <p15:guide id="5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D3FF"/>
    <a:srgbClr val="FFFFFF"/>
    <a:srgbClr val="292829"/>
    <a:srgbClr val="C4CBD1"/>
    <a:srgbClr val="416FFE"/>
    <a:srgbClr val="000000"/>
    <a:srgbClr val="F0F4F7"/>
    <a:srgbClr val="7E7C80"/>
    <a:srgbClr val="878588"/>
    <a:srgbClr val="F74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2"/>
    <p:restoredTop sz="92876"/>
  </p:normalViewPr>
  <p:slideViewPr>
    <p:cSldViewPr showGuides="1">
      <p:cViewPr varScale="1">
        <p:scale>
          <a:sx n="54" d="100"/>
          <a:sy n="54" d="100"/>
        </p:scale>
        <p:origin x="1110" y="102"/>
      </p:cViewPr>
      <p:guideLst>
        <p:guide pos="740"/>
        <p:guide orient="horz" pos="691"/>
        <p:guide orient="horz" pos="7903"/>
        <p:guide pos="146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7C28E385-EB9C-564E-9211-E232FEF8F4E8}" type="datetimeFigureOut">
              <a:rPr lang="en-US" altLang="en-US"/>
              <a:pPr/>
              <a:t>04-Dec-19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E826F3B1-BF39-5742-BB1D-197BBAEAA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14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x-none" altLang="x-none" noProof="0" smtClean="0">
                <a:sym typeface="Helvetica Neue" charset="0"/>
              </a:rPr>
              <a:t>Second level</a:t>
            </a:r>
          </a:p>
          <a:p>
            <a:pPr lvl="2"/>
            <a:r>
              <a:rPr lang="x-none" altLang="x-none" noProof="0" smtClean="0">
                <a:sym typeface="Helvetica Neue" charset="0"/>
              </a:rPr>
              <a:t>Third level</a:t>
            </a:r>
          </a:p>
          <a:p>
            <a:pPr lvl="3"/>
            <a:r>
              <a:rPr lang="x-none" altLang="x-none" noProof="0" smtClean="0">
                <a:sym typeface="Helvetica Neue" charset="0"/>
              </a:rPr>
              <a:t>Fourth level</a:t>
            </a:r>
          </a:p>
          <a:p>
            <a:pPr lvl="4"/>
            <a:r>
              <a:rPr lang="x-none" altLang="x-none" noProof="0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316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3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3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4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3" y="1729334"/>
            <a:ext cx="19504148" cy="2178050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Montserrat Semi" charset="0"/>
                <a:ea typeface="Montserrat Semi" charset="0"/>
                <a:cs typeface="Montserrat Sem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4121696"/>
            <a:ext cx="20477162" cy="7019925"/>
          </a:xfrm>
        </p:spPr>
        <p:txBody>
          <a:bodyPr/>
          <a:lstStyle>
            <a:lvl1pPr algn="just">
              <a:lnSpc>
                <a:spcPct val="180000"/>
              </a:lnSpc>
              <a:defRPr sz="2200"/>
            </a:lvl1pPr>
            <a:lvl2pPr algn="just">
              <a:lnSpc>
                <a:spcPct val="180000"/>
              </a:lnSpc>
              <a:defRPr sz="2200"/>
            </a:lvl2pPr>
            <a:lvl3pPr algn="just">
              <a:lnSpc>
                <a:spcPct val="180000"/>
              </a:lnSpc>
              <a:defRPr sz="2200"/>
            </a:lvl3pPr>
            <a:lvl4pPr algn="just">
              <a:lnSpc>
                <a:spcPct val="180000"/>
              </a:lnSpc>
              <a:defRPr sz="2200"/>
            </a:lvl4pPr>
            <a:lvl5pPr algn="just">
              <a:lnSpc>
                <a:spcPct val="180000"/>
              </a:lnSpc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11111880" y="12820024"/>
            <a:ext cx="895350" cy="4826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>
              <a:defRPr/>
            </a:pPr>
            <a:fld id="{C4EB2ADA-83FC-0547-8CB3-FE1D4EC3A4C0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2" y="12550534"/>
            <a:ext cx="1535341" cy="84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024" y="12550534"/>
            <a:ext cx="2613628" cy="7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" y="12433767"/>
            <a:ext cx="2211739" cy="12136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904" y="12720400"/>
            <a:ext cx="3263008" cy="96275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60864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863408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265952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7668497" y="1008282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460864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63408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265952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7668497" y="6497960"/>
            <a:ext cx="5113337" cy="5111750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75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120900" y="2278063"/>
            <a:ext cx="20627975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 Medium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271713" y="4670425"/>
            <a:ext cx="20477162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altLang="x-none">
                <a:sym typeface="Poppins" charset="0"/>
              </a:rPr>
              <a:t>Click to edit Master text styles</a:t>
            </a:r>
          </a:p>
          <a:p>
            <a:pPr lvl="1"/>
            <a:r>
              <a:rPr lang="x-none" altLang="x-none" dirty="0">
                <a:sym typeface="Poppins" charset="0"/>
              </a:rPr>
              <a:t>Second level</a:t>
            </a:r>
          </a:p>
          <a:p>
            <a:pPr lvl="2"/>
            <a:r>
              <a:rPr lang="x-none" altLang="x-none" dirty="0">
                <a:sym typeface="Poppins" charset="0"/>
              </a:rPr>
              <a:t>Third level</a:t>
            </a:r>
          </a:p>
          <a:p>
            <a:pPr lvl="3"/>
            <a:r>
              <a:rPr lang="x-none" altLang="x-none" dirty="0">
                <a:sym typeface="Poppins" charset="0"/>
              </a:rPr>
              <a:t>Fourth level</a:t>
            </a:r>
          </a:p>
          <a:p>
            <a:pPr lvl="4"/>
            <a:r>
              <a:rPr lang="x-none" altLang="x-none" dirty="0">
                <a:sym typeface="Poppi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1" r:id="rId4"/>
  </p:sldLayoutIdLst>
  <p:timing>
    <p:tnLst>
      <p:par>
        <p:cTn id="1" dur="indefinite" restart="never" nodeType="tmRoot"/>
      </p:par>
    </p:tnLst>
  </p:timing>
  <p:txStyles>
    <p:titleStyle>
      <a:lvl1pPr algn="l" defTabSz="825500" rtl="0" eaLnBrk="0" fontAlgn="base" hangingPunct="0">
        <a:spcBef>
          <a:spcPct val="0"/>
        </a:spcBef>
        <a:spcAft>
          <a:spcPct val="0"/>
        </a:spcAft>
        <a:defRPr sz="10000" b="1" i="0" kern="1200">
          <a:solidFill>
            <a:schemeClr val="bg1"/>
          </a:solidFill>
          <a:latin typeface="Montserrat Semi" charset="0"/>
          <a:ea typeface="Montserrat Semi" charset="0"/>
          <a:cs typeface="Montserrat Semi" charset="0"/>
          <a:sym typeface="Poppins Medium" charset="0"/>
        </a:defRPr>
      </a:lvl1pPr>
      <a:lvl2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2pPr>
      <a:lvl3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3pPr>
      <a:lvl4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4pPr>
      <a:lvl5pPr algn="l" defTabSz="825500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272D30"/>
          </a:solidFill>
          <a:latin typeface="Open Sans Semibold" charset="0"/>
          <a:ea typeface="Open Sans Semibold" charset="0"/>
          <a:cs typeface="Open Sans Semibold" charset="0"/>
          <a:sym typeface="Poppins Medium" charset="0"/>
        </a:defRPr>
      </a:lvl5pPr>
      <a:lvl6pPr marL="4572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6pPr>
      <a:lvl7pPr marL="9144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7pPr>
      <a:lvl8pPr marL="13716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8pPr>
      <a:lvl9pPr marL="1828800" algn="l" defTabSz="825500" rtl="0" fontAlgn="base" hangingPunct="0">
        <a:lnSpc>
          <a:spcPct val="80000"/>
        </a:lnSpc>
        <a:spcBef>
          <a:spcPct val="0"/>
        </a:spcBef>
        <a:spcAft>
          <a:spcPct val="0"/>
        </a:spcAft>
        <a:defRPr sz="10000">
          <a:solidFill>
            <a:srgbClr val="272D30"/>
          </a:solidFill>
          <a:latin typeface="Poppins Medium" charset="0"/>
          <a:ea typeface="Poppins Medium" charset="0"/>
          <a:cs typeface="Poppins Medium" charset="0"/>
          <a:sym typeface="Poppins Medium" charset="0"/>
        </a:defRPr>
      </a:lvl9pPr>
    </p:titleStyle>
    <p:bodyStyle>
      <a:lvl1pPr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1pPr>
      <a:lvl2pPr indent="2286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2pPr>
      <a:lvl3pPr indent="4572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3pPr>
      <a:lvl4pPr indent="6858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4pPr>
      <a:lvl5pPr indent="914400" algn="l" defTabSz="825500" rtl="0" eaLnBrk="0" fontAlgn="base" hangingPunct="0">
        <a:lnSpc>
          <a:spcPct val="180000"/>
        </a:lnSpc>
        <a:spcBef>
          <a:spcPct val="0"/>
        </a:spcBef>
        <a:spcAft>
          <a:spcPct val="0"/>
        </a:spcAft>
        <a:defRPr sz="2200" kern="1200">
          <a:solidFill>
            <a:schemeClr val="bg2"/>
          </a:solidFill>
          <a:latin typeface="Open Sans" charset="0"/>
          <a:ea typeface="Open Sans" charset="0"/>
          <a:cs typeface="Open Sans" charset="0"/>
          <a:sym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votis@iti.g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nalmpantis@iti.gr" TargetMode="External"/><Relationship Id="rId5" Type="http://schemas.openxmlformats.org/officeDocument/2006/relationships/hyperlink" Target="mailto:athielef@iti.gr" TargetMode="External"/><Relationship Id="rId4" Type="http://schemas.openxmlformats.org/officeDocument/2006/relationships/hyperlink" Target="mailto:arispapapro@iti.g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/>
          </p:cNvSpPr>
          <p:nvPr/>
        </p:nvSpPr>
        <p:spPr bwMode="auto">
          <a:xfrm>
            <a:off x="10031760" y="5489848"/>
            <a:ext cx="453650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n-US" altLang="x-none" sz="10000" b="1" dirty="0" smtClean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BIOMA</a:t>
            </a:r>
            <a:endParaRPr lang="x-none" altLang="x-none" sz="100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sp>
        <p:nvSpPr>
          <p:cNvPr id="3" name="Text Box 3"/>
          <p:cNvSpPr txBox="1">
            <a:spLocks/>
          </p:cNvSpPr>
          <p:nvPr/>
        </p:nvSpPr>
        <p:spPr bwMode="auto">
          <a:xfrm>
            <a:off x="1174776" y="7578080"/>
            <a:ext cx="22970552" cy="205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algn="ctr"/>
            <a:r>
              <a:rPr lang="el-GR" sz="3600" b="1" spc="300" dirty="0">
                <a:solidFill>
                  <a:srgbClr val="00B0F0"/>
                </a:solidFill>
              </a:rPr>
              <a:t>Αποκεντρωμένη διαχείριση των </a:t>
            </a:r>
            <a:r>
              <a:rPr lang="el-GR" sz="3600" b="1" spc="300" dirty="0" err="1">
                <a:solidFill>
                  <a:srgbClr val="00B0F0"/>
                </a:solidFill>
              </a:rPr>
              <a:t>βιοαποβλήτων</a:t>
            </a:r>
            <a:r>
              <a:rPr lang="el-GR" sz="3600" b="1" spc="300" dirty="0">
                <a:solidFill>
                  <a:srgbClr val="00B0F0"/>
                </a:solidFill>
              </a:rPr>
              <a:t> και Αξιοποίησή τους με χρήση εναλλακτικών και καινοτόμων συστημάτων επεξεργασίας</a:t>
            </a:r>
          </a:p>
          <a:p>
            <a:endParaRPr lang="el-GR" sz="3200" spc="300" dirty="0">
              <a:solidFill>
                <a:schemeClr val="bg1"/>
              </a:solidFill>
            </a:endParaRPr>
          </a:p>
          <a:p>
            <a:pPr algn="ctr"/>
            <a:r>
              <a:rPr lang="el-GR" sz="4000" spc="300" dirty="0">
                <a:solidFill>
                  <a:schemeClr val="bg1"/>
                </a:solidFill>
              </a:rPr>
              <a:t>Παραδοτέο 2.2.2 – Μηχανή </a:t>
            </a:r>
            <a:r>
              <a:rPr lang="el-GR" sz="4000" spc="300" dirty="0" err="1">
                <a:solidFill>
                  <a:schemeClr val="bg1"/>
                </a:solidFill>
              </a:rPr>
              <a:t>Παιχνιδοποίησης</a:t>
            </a:r>
            <a:endParaRPr lang="el-GR" sz="4000" spc="3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12" y="764431"/>
            <a:ext cx="6672645" cy="3661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184" y="1335053"/>
            <a:ext cx="854182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4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59075" y="2280183"/>
            <a:ext cx="15481597" cy="10590105"/>
            <a:chOff x="2759075" y="3187842"/>
            <a:chExt cx="8856861" cy="10590105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x-none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Μηχανή </a:t>
              </a:r>
              <a:r>
                <a:rPr kumimoji="0" lang="el-GR" altLang="x-none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Παιχνιδοποίησης</a:t>
              </a:r>
              <a:endParaRPr kumimoji="0" lang="x-none" alt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8504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 </a:t>
              </a:r>
              <a:r>
                <a:rPr kumimoji="0" lang="el-G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Η </a:t>
              </a: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μηχανή θα: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Poppins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Poppins" charset="0"/>
              </a:endParaRPr>
            </a:p>
            <a:p>
              <a:pPr marL="228600" marR="0" lvl="0" indent="-22860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Παρέχει τη δυνατότητα δημιουργίας διαδικτυακών εφαρμογών και εφαρμογών για ταμπλέτες και έξυπνα κινητά (</a:t>
              </a:r>
              <a:r>
                <a:rPr kumimoji="0" lang="el-GR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tablets</a:t>
              </a: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/</a:t>
              </a:r>
              <a:r>
                <a:rPr kumimoji="0" lang="el-GR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smartphones</a:t>
              </a: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) με φιλικό και κατανοητό προς τον τελικό χρήστη γραφικό περιβάλλον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Poppins" charset="0"/>
              </a:endParaRPr>
            </a:p>
            <a:p>
              <a:pPr marL="228600" marR="0" lvl="0" indent="-22860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Παρέχει πληροφόρηση σχετικά με το είδος και ποσότητες των </a:t>
              </a:r>
              <a:r>
                <a:rPr kumimoji="0" lang="el-GR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συλλεχθέντων</a:t>
              </a: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 αποβλήτων, το είδος και ποσότητες παραγόμενων προϊόντων/καυσίμων προς αξιοποίηση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Poppins" charset="0"/>
              </a:endParaRPr>
            </a:p>
            <a:p>
              <a:pPr marL="228600" marR="0" lvl="0" indent="-22860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Περιλαμβάνει εκλαϊκευμένα μοντέλα υπολογισμού των ωφελειών/ θετικών επιπτώσεων για την τοπική κοινωνία και οικονομία (βάσει των καταγεγραμμένων μετρήσεων)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Poppins" charset="0"/>
              </a:endParaRPr>
            </a:p>
            <a:p>
              <a:pPr marL="228600" marR="0" lvl="0" indent="-22860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Προωθεί τους τοπικούς πρωταθλητές στην συλλογή/αξιοποίηση οργανικών αποβλήτων.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Poppins" charset="0"/>
              </a:endParaRPr>
            </a:p>
            <a:p>
              <a:pPr marL="0" marR="0" lvl="0" indent="0" algn="l" defTabSz="825500" rtl="0" eaLnBrk="0" fontAlgn="base" latinLnBrk="0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 charset="0"/>
                <a:sym typeface="Poppins" charset="0"/>
              </a:endParaRPr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x-none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kumimoji="0" lang="en-US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kumimoji="0" lang="el-GR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kumimoji="0" lang="en-US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</a:t>
              </a:r>
              <a:endParaRPr kumimoji="0" lang="x-none" altLang="x-none" sz="1800" b="0" i="0" u="none" strike="noStrike" kern="1200" cap="none" spc="300" normalizeH="0" baseline="0" noProof="0" dirty="0">
                <a:ln>
                  <a:noFill/>
                </a:ln>
                <a:solidFill>
                  <a:srgbClr val="146DA9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191162" y="233264"/>
            <a:ext cx="6192838" cy="6192837"/>
            <a:chOff x="1203314" y="1100028"/>
            <a:chExt cx="6192688" cy="619268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1203314" y="1100028"/>
              <a:ext cx="6192688" cy="61926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 anchor="ctr">
              <a:spAutoFit/>
            </a:bodyPr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10" name="Text Box 3"/>
            <p:cNvSpPr txBox="1">
              <a:spLocks/>
            </p:cNvSpPr>
            <p:nvPr/>
          </p:nvSpPr>
          <p:spPr bwMode="auto">
            <a:xfrm>
              <a:off x="1894652" y="1673300"/>
              <a:ext cx="4896526" cy="511244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Poppins" charset="0"/>
                </a:rPr>
                <a:t>Σκοπός</a:t>
              </a:r>
              <a:r>
                <a:rPr kumimoji="0" lang="el-G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Poppins" charset="0"/>
                </a:rPr>
                <a:t>:  ευαισθητοποίηση και εκπαίδευση μαθητών, πολιτών, επιχειρήσεων (τυροκομεία, μονάδες εστίασης, ξενοδοχεία, κλπ.) και επισκεπτών (τουριστών) για τις επιδόσεις ανά περιοχή (και επιχείρηση) στη συλλογή ή/και αξιοποίηση των βιοαποβλήτων.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Poppi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547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59075" y="2280183"/>
            <a:ext cx="15481597" cy="9537253"/>
            <a:chOff x="2759075" y="3187842"/>
            <a:chExt cx="8856861" cy="9537253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x-none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Μηχανή </a:t>
              </a:r>
              <a:r>
                <a:rPr kumimoji="0" lang="el-GR" altLang="x-none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Παιχνιδοποίησης</a:t>
              </a:r>
              <a:endParaRPr kumimoji="0" lang="x-none" alt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745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 </a:t>
              </a: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Στόχος: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l-G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Ένα</a:t>
              </a:r>
              <a:r>
                <a:rPr kumimoji="0" lang="el-GR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 γέμισμα της μηχανής/ημέρα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l-GR" sz="4000" baseline="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l-GR" sz="4000" baseline="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4000" baseline="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κ. </a:t>
              </a:r>
              <a:r>
                <a:rPr lang="el-GR" sz="4000" dirty="0" err="1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βιοαπόβλητα</a:t>
              </a: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= 100 </a:t>
              </a:r>
              <a:r>
                <a:rPr lang="el-GR" sz="4000" dirty="0" err="1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γρ</a:t>
              </a:r>
              <a:r>
                <a:rPr lang="el-GR" sz="40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. ξηραμένη ουσία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Poppins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l-GR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Poppins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1</a:t>
              </a:r>
              <a:r>
                <a:rPr kumimoji="0" lang="el-GR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 </a:t>
              </a:r>
              <a:r>
                <a:rPr kumimoji="0" lang="el-GR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γρ</a:t>
              </a:r>
              <a:r>
                <a:rPr kumimoji="0" lang="el-GR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. ξηραμένη ουσία = 1 πόντος ανταμοιβής</a:t>
              </a:r>
              <a:endPara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Poppins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 </a:t>
              </a:r>
            </a:p>
            <a:p>
              <a:pPr marL="0" marR="0" lvl="0" indent="0" algn="l" defTabSz="825500" rtl="0" eaLnBrk="0" fontAlgn="base" latinLnBrk="0" hangingPunct="0">
                <a:lnSpc>
                  <a:spcPct val="1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 charset="0"/>
                <a:sym typeface="Poppins" charset="0"/>
              </a:endParaRPr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x-none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kumimoji="0" lang="en-US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kumimoji="0" lang="el-GR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kumimoji="0" lang="en-US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</a:t>
              </a:r>
              <a:endParaRPr kumimoji="0" lang="x-none" altLang="x-none" sz="1800" b="0" i="0" u="none" strike="noStrike" kern="1200" cap="none" spc="300" normalizeH="0" baseline="0" noProof="0" dirty="0">
                <a:ln>
                  <a:noFill/>
                </a:ln>
                <a:solidFill>
                  <a:srgbClr val="146DA9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0312" y="377280"/>
            <a:ext cx="9086453" cy="5181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475963" y="9547516"/>
            <a:ext cx="10081120" cy="1296144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75963" y="6723648"/>
            <a:ext cx="10081120" cy="1368152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6825" y="2873608"/>
            <a:ext cx="8424936" cy="4200416"/>
            <a:chOff x="2759075" y="2773660"/>
            <a:chExt cx="6840637" cy="2014655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203990"/>
              <a:ext cx="6840637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Elements/Features</a:t>
              </a:r>
              <a:endParaRPr kumimoji="0" lang="x-none" alt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2773660"/>
              <a:ext cx="5592762" cy="16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2.2.2</a:t>
              </a:r>
              <a:endParaRPr kumimoji="0" lang="x-none" altLang="x-none" sz="1800" b="0" i="0" u="none" strike="noStrike" kern="1200" cap="none" spc="300" normalizeH="0" baseline="0" noProof="0" dirty="0">
                <a:ln>
                  <a:noFill/>
                </a:ln>
                <a:solidFill>
                  <a:srgbClr val="146DA9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639272" y="6209928"/>
            <a:ext cx="13825536" cy="446449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825500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  <a:sym typeface="Poppins" charset="0"/>
              </a:defRPr>
            </a:lvl1pPr>
            <a:lvl2pPr indent="228600" algn="l" defTabSz="825500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  <a:sym typeface="Poppins" charset="0"/>
              </a:defRPr>
            </a:lvl2pPr>
            <a:lvl3pPr indent="457200" algn="l" defTabSz="825500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  <a:sym typeface="Poppins" charset="0"/>
              </a:defRPr>
            </a:lvl3pPr>
            <a:lvl4pPr indent="685800" algn="l" defTabSz="825500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  <a:sym typeface="Poppins" charset="0"/>
              </a:defRPr>
            </a:lvl4pPr>
            <a:lvl5pPr indent="914400" algn="l" defTabSz="825500" rtl="0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  <a:sym typeface="Poppi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8255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D3FF"/>
                </a:solidFill>
                <a:effectLst/>
                <a:uLnTx/>
                <a:uFillTx/>
                <a:sym typeface="Poppins" charset="0"/>
              </a:rPr>
              <a:t>Status Points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Poppins" charset="0"/>
              </a:rPr>
              <a:t>:</a:t>
            </a:r>
          </a:p>
          <a:p>
            <a:pPr marR="0" lvl="0" algn="l" defTabSz="8255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sym typeface="Poppins" charset="0"/>
              </a:rPr>
              <a:t>		οι πόντοι που έχουν κερδηθεί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rgbClr val="292729"/>
              </a:solidFill>
              <a:effectLst/>
              <a:uLnTx/>
              <a:uFillTx/>
              <a:sym typeface="Poppins" charset="0"/>
            </a:endParaRPr>
          </a:p>
          <a:p>
            <a:pPr marL="457200" marR="0" lvl="0" indent="-457200" algn="l" defTabSz="8255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D3FF"/>
                </a:solidFill>
                <a:effectLst/>
                <a:uLnTx/>
                <a:uFillTx/>
                <a:sym typeface="Poppins" charset="0"/>
              </a:rPr>
              <a:t>Achievements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sym typeface="Poppins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D3FF"/>
                </a:solidFill>
                <a:effectLst/>
                <a:uLnTx/>
                <a:uFillTx/>
                <a:sym typeface="Poppins" charset="0"/>
              </a:rPr>
              <a:t>Symbols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rgbClr val="25D3FF"/>
              </a:solidFill>
              <a:effectLst/>
              <a:uLnTx/>
              <a:uFillTx/>
              <a:sym typeface="Poppins" charset="0"/>
            </a:endParaRPr>
          </a:p>
          <a:p>
            <a:pPr marR="0" lvl="0" algn="l" defTabSz="8255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sym typeface="Poppins" charset="0"/>
              </a:rPr>
              <a:t>		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sym typeface="Poppins" charset="0"/>
              </a:rPr>
              <a:t>silver award, golden award etc.</a:t>
            </a:r>
            <a:endParaRPr kumimoji="0" lang="el-GR" sz="4000" b="0" i="0" u="none" strike="noStrike" kern="1200" cap="none" spc="0" normalizeH="0" baseline="0" noProof="0" dirty="0" smtClean="0">
              <a:ln>
                <a:noFill/>
              </a:ln>
              <a:solidFill>
                <a:srgbClr val="292729"/>
              </a:solidFill>
              <a:effectLst/>
              <a:uLnTx/>
              <a:uFillTx/>
              <a:sym typeface="Poppins" charset="0"/>
            </a:endParaRPr>
          </a:p>
          <a:p>
            <a:pPr marL="457200" marR="0" lvl="0" indent="-457200" algn="l" defTabSz="8255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D3FF"/>
                </a:solidFill>
                <a:effectLst/>
                <a:uLnTx/>
                <a:uFillTx/>
                <a:sym typeface="Poppins" charset="0"/>
              </a:rPr>
              <a:t>Leaderboard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sym typeface="Poppins" charset="0"/>
              </a:rPr>
              <a:t> </a:t>
            </a:r>
          </a:p>
          <a:p>
            <a:pPr marR="0" lvl="0" algn="l" defTabSz="8255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sym typeface="Poppins" charset="0"/>
              </a:rPr>
              <a:t>		πίνακας κατάταξης, διαφορετικός για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sym typeface="Poppins" charset="0"/>
              </a:rPr>
              <a:t>individuals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729"/>
                </a:solidFill>
                <a:effectLst/>
                <a:uLnTx/>
                <a:uFillTx/>
                <a:sym typeface="Poppins" charset="0"/>
              </a:rPr>
              <a:t>, σχολεία και επιχειρήσεις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rgbClr val="292729"/>
              </a:solidFill>
              <a:effectLst/>
              <a:uLnTx/>
              <a:uFillTx/>
              <a:sym typeface="Poppins" charset="0"/>
            </a:endParaRPr>
          </a:p>
          <a:p>
            <a:pPr marL="0" marR="0" lvl="0" indent="0" algn="l" defTabSz="825500" rtl="0" eaLnBrk="0" fontAlgn="base" latinLnBrk="0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92729"/>
              </a:solidFill>
              <a:effectLst/>
              <a:uLnTx/>
              <a:uFillTx/>
              <a:latin typeface="Open Sa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93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54896" y="1230748"/>
            <a:ext cx="15481597" cy="2746932"/>
            <a:chOff x="2759075" y="3187842"/>
            <a:chExt cx="8856861" cy="2746932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Είσοδος στην πλατφόρμα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60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endParaRPr lang="en-US" sz="2400" dirty="0"/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lang="el-GR" altLang="x-none" sz="1800" spc="300" dirty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195" y="2969568"/>
            <a:ext cx="19250777" cy="93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8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66864" y="809328"/>
            <a:ext cx="15481597" cy="2732313"/>
            <a:chOff x="2759075" y="3187842"/>
            <a:chExt cx="8856861" cy="2732313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x-none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Μηχανή </a:t>
              </a:r>
              <a:r>
                <a:rPr kumimoji="0" lang="el-GR" altLang="x-none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Παιχνιδοποίησης</a:t>
              </a:r>
              <a:endParaRPr kumimoji="0" lang="x-none" alt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 charset="0"/>
                <a:sym typeface="Poppins" charset="0"/>
              </a:endParaRPr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x-none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kumimoji="0" lang="en-US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kumimoji="0" lang="el-GR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kumimoji="0" lang="en-US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</a:t>
              </a:r>
              <a:endParaRPr kumimoji="0" lang="x-none" altLang="x-none" sz="1800" b="0" i="0" u="none" strike="noStrike" kern="1200" cap="none" spc="300" normalizeH="0" baseline="0" noProof="0" dirty="0">
                <a:ln>
                  <a:noFill/>
                </a:ln>
                <a:solidFill>
                  <a:srgbClr val="146DA9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8" y="2609528"/>
            <a:ext cx="20190161" cy="97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0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6784" y="377280"/>
            <a:ext cx="15565873" cy="2860323"/>
            <a:chOff x="2759075" y="3187842"/>
            <a:chExt cx="8856861" cy="2732313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2759075" y="3710296"/>
              <a:ext cx="784874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altLang="x-none" sz="7200" b="1" dirty="0" smtClean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Προφίλ χρήστη</a:t>
              </a:r>
              <a:endParaRPr kumimoji="0" lang="x-none" altLang="x-none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778125" y="5273824"/>
              <a:ext cx="88378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Poppins" charset="0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4808C"/>
                </a:solidFill>
                <a:effectLst/>
                <a:uLnTx/>
                <a:uFillTx/>
                <a:latin typeface="Poppins" charset="0"/>
                <a:sym typeface="Poppins" charset="0"/>
              </a:endParaRPr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3187842"/>
              <a:ext cx="5592762" cy="354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marL="0" marR="0" lvl="0" indent="0" algn="l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altLang="x-none" sz="1800" b="0" i="0" u="none" strike="noStrike" kern="1200" cap="none" spc="300" normalizeH="0" baseline="0" noProof="0" dirty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</a:t>
              </a:r>
              <a:r>
                <a:rPr kumimoji="0" lang="en-US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 |  </a:t>
              </a:r>
              <a:r>
                <a:rPr kumimoji="0" lang="el-GR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2.2.</a:t>
              </a:r>
              <a:r>
                <a:rPr kumimoji="0" lang="en-US" altLang="x-none" sz="18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146DA9"/>
                  </a:solidFill>
                  <a:effectLst/>
                  <a:uLnTx/>
                  <a:uFillTx/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2</a:t>
              </a:r>
              <a:endParaRPr kumimoji="0" lang="x-none" altLang="x-none" sz="1800" b="0" i="0" u="none" strike="noStrike" kern="1200" cap="none" spc="300" normalizeH="0" baseline="0" noProof="0" dirty="0">
                <a:ln>
                  <a:noFill/>
                </a:ln>
                <a:solidFill>
                  <a:srgbClr val="146DA9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6" y="2105472"/>
            <a:ext cx="16051876" cy="113115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2441074" y="5849888"/>
            <a:ext cx="2808312" cy="2232248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856296" y="5919428"/>
            <a:ext cx="2902753" cy="215084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9704148" y="4818178"/>
            <a:ext cx="697268" cy="1440160"/>
          </a:xfrm>
          <a:prstGeom prst="downArrow">
            <a:avLst/>
          </a:prstGeom>
          <a:noFill/>
          <a:ln w="285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759952" y="7434064"/>
            <a:ext cx="4752528" cy="2841166"/>
          </a:xfrm>
          <a:prstGeom prst="ellipse">
            <a:avLst/>
          </a:prstGeom>
          <a:noFill/>
          <a:ln w="285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25400" algn="ctr" rotWithShape="0">
              <a:srgbClr val="000000">
                <a:alpha val="50000"/>
              </a:srgbClr>
            </a:outerShdw>
          </a:effec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74808C"/>
              </a:solidFill>
              <a:effectLst/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54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63410" y="2934110"/>
            <a:ext cx="21885851" cy="5392343"/>
            <a:chOff x="2760551" y="2785616"/>
            <a:chExt cx="7452083" cy="2222068"/>
          </a:xfrm>
        </p:grpSpPr>
        <p:sp>
          <p:nvSpPr>
            <p:cNvPr id="8" name="Text Box 3"/>
            <p:cNvSpPr txBox="1">
              <a:spLocks/>
            </p:cNvSpPr>
            <p:nvPr/>
          </p:nvSpPr>
          <p:spPr bwMode="auto">
            <a:xfrm>
              <a:off x="3371997" y="3423359"/>
              <a:ext cx="6840637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l-GR" altLang="x-none" sz="7200" b="1" dirty="0">
                  <a:solidFill>
                    <a:srgbClr val="000000"/>
                  </a:solidFill>
                  <a:latin typeface="Montserrat Semi" charset="0"/>
                  <a:ea typeface="Montserrat Semi" charset="0"/>
                  <a:cs typeface="Montserrat Semi" charset="0"/>
                  <a:sym typeface="Poppins Medium" charset="0"/>
                </a:rPr>
                <a:t>Παρατηρήσεις, σχόλια και συζήτηση</a:t>
              </a:r>
              <a:endParaRPr lang="x-none" altLang="x-none" sz="7200" b="1" dirty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endParaRPr>
            </a:p>
          </p:txBody>
        </p:sp>
        <p:sp>
          <p:nvSpPr>
            <p:cNvPr id="7" name="Text Box 2"/>
            <p:cNvSpPr txBox="1">
              <a:spLocks/>
            </p:cNvSpPr>
            <p:nvPr/>
          </p:nvSpPr>
          <p:spPr bwMode="auto">
            <a:xfrm>
              <a:off x="2760551" y="2785616"/>
              <a:ext cx="5592762" cy="145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l-GR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Παραδοτέο 2.2.</a:t>
              </a:r>
              <a:r>
                <a:rPr lang="en-US" altLang="x-none" sz="1800" spc="300" dirty="0" smtClean="0">
                  <a:solidFill>
                    <a:schemeClr val="accent3"/>
                  </a:solidFill>
                  <a:latin typeface="Montserrat" charset="0"/>
                  <a:ea typeface="Montserrat" charset="0"/>
                  <a:cs typeface="Montserrat" charset="0"/>
                  <a:sym typeface="Poppins SemiBold" charset="0"/>
                </a:rPr>
                <a:t>3</a:t>
              </a:r>
              <a:endParaRPr lang="x-none" altLang="x-none" sz="1800" spc="300" dirty="0">
                <a:solidFill>
                  <a:schemeClr val="accent3"/>
                </a:solidFill>
                <a:latin typeface="Montserrat" charset="0"/>
                <a:ea typeface="Montserrat" charset="0"/>
                <a:cs typeface="Montserrat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163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/>
          </p:cNvSpPr>
          <p:nvPr/>
        </p:nvSpPr>
        <p:spPr bwMode="auto">
          <a:xfrm>
            <a:off x="22545675" y="12448902"/>
            <a:ext cx="89535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1pPr>
            <a:lvl2pPr marL="742950" indent="-28575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2pPr>
            <a:lvl3pPr marL="11430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3pPr>
            <a:lvl4pPr marL="16002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4pPr>
            <a:lvl5pPr marL="2057400" indent="-228600"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defRPr>
            </a:lvl9pPr>
          </a:lstStyle>
          <a:p>
            <a:pPr algn="ctr" eaLnBrk="1">
              <a:defRPr/>
            </a:pPr>
            <a:fld id="{50DB6F24-78AF-B74A-8CA2-6EFA4B1A3171}" type="slidenum">
              <a:rPr lang="x-none" altLang="x-none" smtClean="0">
                <a:solidFill>
                  <a:srgbClr val="9B9A9C"/>
                </a:solidFill>
                <a:latin typeface="Montserrat" charset="0"/>
                <a:ea typeface="Montserrat" charset="0"/>
                <a:cs typeface="Montserrat" charset="0"/>
              </a:rPr>
              <a:pPr algn="ctr" eaLnBrk="1">
                <a:defRPr/>
              </a:pPr>
              <a:t>9</a:t>
            </a:fld>
            <a:endParaRPr lang="x-none" altLang="x-none" dirty="0" smtClean="0">
              <a:solidFill>
                <a:srgbClr val="9B9A9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 Box 3"/>
          <p:cNvSpPr txBox="1">
            <a:spLocks/>
          </p:cNvSpPr>
          <p:nvPr/>
        </p:nvSpPr>
        <p:spPr bwMode="auto">
          <a:xfrm>
            <a:off x="4631160" y="2969568"/>
            <a:ext cx="1656171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/>
          <a:lstStyle/>
          <a:p>
            <a:pPr eaLnBrk="1">
              <a:defRPr/>
            </a:pPr>
            <a:r>
              <a:rPr lang="el-GR" altLang="x-none" sz="7200" b="1" smtClean="0">
                <a:solidFill>
                  <a:srgbClr val="000000"/>
                </a:solidFill>
                <a:latin typeface="Montserrat Semi" charset="0"/>
                <a:ea typeface="Montserrat Semi" charset="0"/>
                <a:cs typeface="Montserrat Semi" charset="0"/>
                <a:sym typeface="Poppins Medium" charset="0"/>
              </a:rPr>
              <a:t>Ευχαριστώ για την προσοχή σας !</a:t>
            </a:r>
            <a:endParaRPr lang="el-GR" altLang="x-none" sz="72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  <a:sym typeface="Poppins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624" y="6065912"/>
            <a:ext cx="5655728" cy="21378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11480" y="9810328"/>
            <a:ext cx="9433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u="sng" dirty="0">
                <a:solidFill>
                  <a:schemeClr val="bg2"/>
                </a:solidFill>
              </a:rPr>
              <a:t>Στοιχεία επικοινωνίας:</a:t>
            </a:r>
          </a:p>
          <a:p>
            <a:pPr algn="ctr"/>
            <a:r>
              <a:rPr lang="en-US" sz="3200" u="sng" dirty="0">
                <a:solidFill>
                  <a:schemeClr val="bg2"/>
                </a:solidFill>
                <a:hlinkClick r:id="rId3"/>
              </a:rPr>
              <a:t>kvotis@iti.gr</a:t>
            </a:r>
            <a:endParaRPr lang="en-US" sz="3200" u="sng" dirty="0">
              <a:solidFill>
                <a:schemeClr val="bg2"/>
              </a:solidFill>
            </a:endParaRPr>
          </a:p>
          <a:p>
            <a:pPr algn="ctr"/>
            <a:r>
              <a:rPr lang="en-US" sz="3200" u="sng" dirty="0">
                <a:solidFill>
                  <a:schemeClr val="bg2"/>
                </a:solidFill>
                <a:hlinkClick r:id="rId4"/>
              </a:rPr>
              <a:t>arispapapro@iti.gr</a:t>
            </a:r>
            <a:endParaRPr lang="en-US" sz="3200" u="sng" dirty="0">
              <a:solidFill>
                <a:schemeClr val="bg2"/>
              </a:solidFill>
            </a:endParaRPr>
          </a:p>
          <a:p>
            <a:pPr algn="ctr"/>
            <a:r>
              <a:rPr lang="en-US" sz="3200" u="sng" dirty="0">
                <a:solidFill>
                  <a:schemeClr val="bg2"/>
                </a:solidFill>
                <a:hlinkClick r:id="rId5"/>
              </a:rPr>
              <a:t>athielef@iti.gr</a:t>
            </a:r>
            <a:endParaRPr lang="el-GR" sz="3200" u="sng" dirty="0">
              <a:solidFill>
                <a:schemeClr val="bg2"/>
              </a:solidFill>
            </a:endParaRPr>
          </a:p>
          <a:p>
            <a:pPr algn="ctr"/>
            <a:r>
              <a:rPr lang="en-US" sz="3200" u="sng" dirty="0">
                <a:solidFill>
                  <a:schemeClr val="bg2"/>
                </a:solidFill>
                <a:hlinkClick r:id="rId6"/>
              </a:rPr>
              <a:t>fnalmpantis@iti.gr</a:t>
            </a:r>
            <a:endParaRPr lang="el-GR" sz="3200" u="sng" dirty="0">
              <a:solidFill>
                <a:schemeClr val="bg2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58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-Blue 2">
      <a:dk1>
        <a:srgbClr val="292729"/>
      </a:dk1>
      <a:lt1>
        <a:srgbClr val="FDFCFF"/>
      </a:lt1>
      <a:dk2>
        <a:srgbClr val="000000"/>
      </a:dk2>
      <a:lt2>
        <a:srgbClr val="FEFFFF"/>
      </a:lt2>
      <a:accent1>
        <a:srgbClr val="F0F4F7"/>
      </a:accent1>
      <a:accent2>
        <a:srgbClr val="C3CBD0"/>
      </a:accent2>
      <a:accent3>
        <a:srgbClr val="146DA9"/>
      </a:accent3>
      <a:accent4>
        <a:srgbClr val="136DA9"/>
      </a:accent4>
      <a:accent5>
        <a:srgbClr val="136DA9"/>
      </a:accent5>
      <a:accent6>
        <a:srgbClr val="136DA9"/>
      </a:accent6>
      <a:hlink>
        <a:srgbClr val="136DA9"/>
      </a:hlink>
      <a:folHlink>
        <a:srgbClr val="0D609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25400" algn="ctr" rotWithShape="0">
            <a:srgbClr val="000000">
              <a:alpha val="50000"/>
            </a:srgbClr>
          </a:outerShdw>
        </a:effectLst>
      </a:spPr>
      <a:bodyPr vert="horz" wrap="square" lIns="38100" tIns="38100" rIns="38100" bIns="38100" numCol="1" anchor="ctr" anchorCtr="0" compatLnSpc="1">
        <a:prstTxWarp prst="textNoShape">
          <a:avLst/>
        </a:prstTxWarp>
        <a:spAutoFit/>
      </a:bodyPr>
      <a:lstStyle>
        <a:defPPr marL="0" marR="0" indent="0" algn="l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altLang="x-none" sz="2000" b="0" i="0" u="none" strike="noStrike" cap="none" normalizeH="0" baseline="0">
            <a:ln>
              <a:noFill/>
            </a:ln>
            <a:solidFill>
              <a:srgbClr val="74808C"/>
            </a:solidFill>
            <a:effectLst/>
            <a:latin typeface="Poppins" charset="0"/>
            <a:ea typeface="Poppins" charset="0"/>
            <a:cs typeface="Poppins" charset="0"/>
            <a:sym typeface="Poppi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14700</TotalTime>
  <Words>230</Words>
  <Application>Microsoft Office PowerPoint</Application>
  <PresentationFormat>Custom</PresentationFormat>
  <Paragraphs>50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Helvetica Neue</vt:lpstr>
      <vt:lpstr>Montserrat</vt:lpstr>
      <vt:lpstr>Montserrat Semi</vt:lpstr>
      <vt:lpstr>Open Sans</vt:lpstr>
      <vt:lpstr>Open Sans Semibold</vt:lpstr>
      <vt:lpstr>Poppins</vt:lpstr>
      <vt:lpstr>Poppins Medium</vt:lpstr>
      <vt:lpstr>Poppins SemiBold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Athina-Chara Eleftheriadou</dc:creator>
  <cp:lastModifiedBy>ITI</cp:lastModifiedBy>
  <cp:revision>309</cp:revision>
  <dcterms:modified xsi:type="dcterms:W3CDTF">2019-12-04T15:07:31Z</dcterms:modified>
</cp:coreProperties>
</file>