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0"/>
  </p:notesMasterIdLst>
  <p:handoutMasterIdLst>
    <p:handoutMasterId r:id="rId31"/>
  </p:handoutMasterIdLst>
  <p:sldIdLst>
    <p:sldId id="280" r:id="rId2"/>
    <p:sldId id="256" r:id="rId3"/>
    <p:sldId id="258" r:id="rId4"/>
    <p:sldId id="259" r:id="rId5"/>
    <p:sldId id="272" r:id="rId6"/>
    <p:sldId id="289" r:id="rId7"/>
    <p:sldId id="285" r:id="rId8"/>
    <p:sldId id="290" r:id="rId9"/>
    <p:sldId id="287" r:id="rId10"/>
    <p:sldId id="288" r:id="rId11"/>
    <p:sldId id="295" r:id="rId12"/>
    <p:sldId id="284" r:id="rId13"/>
    <p:sldId id="296" r:id="rId14"/>
    <p:sldId id="275" r:id="rId15"/>
    <p:sldId id="282" r:id="rId16"/>
    <p:sldId id="277" r:id="rId17"/>
    <p:sldId id="291" r:id="rId18"/>
    <p:sldId id="292" r:id="rId19"/>
    <p:sldId id="293" r:id="rId20"/>
    <p:sldId id="268" r:id="rId21"/>
    <p:sldId id="263" r:id="rId22"/>
    <p:sldId id="265" r:id="rId23"/>
    <p:sldId id="279" r:id="rId24"/>
    <p:sldId id="274" r:id="rId25"/>
    <p:sldId id="262" r:id="rId26"/>
    <p:sldId id="264" r:id="rId27"/>
    <p:sldId id="271" r:id="rId28"/>
    <p:sldId id="294" r:id="rId29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714" autoAdjust="0"/>
  </p:normalViewPr>
  <p:slideViewPr>
    <p:cSldViewPr snapToGrid="0" showGuides="1">
      <p:cViewPr varScale="1">
        <p:scale>
          <a:sx n="115" d="100"/>
          <a:sy n="115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309" cy="50182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r>
              <a:rPr lang="el-GR" smtClean="0"/>
              <a:t>ΘΓΥΘΥΓΗΙΘΗΙ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901832" y="0"/>
            <a:ext cx="2986309" cy="50182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3974FF6-3879-46A4-B513-3EFFD3D23929}" type="datetimeFigureOut">
              <a:rPr lang="el-GR" smtClean="0"/>
              <a:t>3/12/2019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516890"/>
            <a:ext cx="2986309" cy="50182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901832" y="9516890"/>
            <a:ext cx="2986309" cy="50182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56F00B6-5309-477A-B31A-DE4439077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27405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6051" cy="50149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r>
              <a:rPr lang="el-GR" smtClean="0"/>
              <a:t>ΘΓΥΘΥΓΗΙΘΗΙ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58" y="0"/>
            <a:ext cx="2986050" cy="50149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1E30248-EB8F-4B62-AA3E-E1D2CB91AB1F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2475"/>
            <a:ext cx="6675438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68" y="4758609"/>
            <a:ext cx="5510815" cy="4508661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5615"/>
            <a:ext cx="2986051" cy="50149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58" y="9515615"/>
            <a:ext cx="2986050" cy="50149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0D765AD-8ED0-4C24-9AA0-443101E0C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86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765AD-8ED0-4C24-9AA0-443101E0CD4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9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689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68963" y="0"/>
            <a:ext cx="10926618" cy="6858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7345367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CB11-65EE-4049-96FF-DF6AF89FFDC8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5FEC-25D2-4243-87C9-1DD131FA7791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9331-990A-452C-BA5D-90E3E9DA3AED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CECF-7A3B-4A81-8229-9DFFA1CD5EC7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7DAF-BB8B-41CE-96A5-C299339B84CA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C02B-0FD8-4B38-9426-0F20BA3B3163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0AD5-66BB-41CA-9EAD-01B6C46F4E24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5A6-1813-46FD-9FE4-3282AB48FC37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A91-4885-4D22-9A2E-5C6595390B83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373-943A-439F-B3F4-54830DF6CEBD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77DB-ECAA-4EDB-961A-FA3BABAF999C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l-GR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22F7F7-7468-42AE-901E-8CEB5A1E5991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l-GR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98619" y="671460"/>
            <a:ext cx="78097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400" dirty="0">
              <a:solidFill>
                <a:srgbClr val="40BAD2">
                  <a:lumMod val="75000"/>
                </a:srgbClr>
              </a:solidFill>
              <a:ea typeface="Times New Roman" panose="02020603050405020304" pitchFamily="18" charset="0"/>
            </a:endParaRPr>
          </a:p>
          <a:p>
            <a:pPr algn="ctr"/>
            <a:endParaRPr lang="el-GR" sz="2400" b="1" dirty="0">
              <a:solidFill>
                <a:srgbClr val="40BAD2">
                  <a:lumMod val="75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l-GR" sz="2400" b="1" dirty="0">
              <a:solidFill>
                <a:srgbClr val="40BAD2">
                  <a:lumMod val="75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l-GR" sz="2400" b="1" dirty="0">
              <a:solidFill>
                <a:srgbClr val="40BAD2">
                  <a:lumMod val="75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800"/>
              </a:spcAft>
            </a:pPr>
            <a:endParaRPr lang="el-GR" sz="1200" b="1" i="1" spc="-150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 txBox="1">
            <a:spLocks/>
          </p:cNvSpPr>
          <p:nvPr/>
        </p:nvSpPr>
        <p:spPr>
          <a:xfrm>
            <a:off x="1340509" y="6443428"/>
            <a:ext cx="7711156" cy="287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000000">
                    <a:lumMod val="50000"/>
                    <a:lumOff val="50000"/>
                  </a:srgbClr>
                </a:solidFill>
              </a:rPr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4"/>
          <a:stretch/>
        </p:blipFill>
        <p:spPr>
          <a:xfrm>
            <a:off x="1779220" y="336885"/>
            <a:ext cx="6858000" cy="57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52221" y="1092847"/>
            <a:ext cx="712949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Φωτογραφικό υλικό των κάδων για τα σύμμεικτα (χωρητικότητας κυρίως 1.110 </a:t>
            </a:r>
            <a:r>
              <a:rPr lang="el-GR" sz="24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λίτρων, πράσινοι κάδοι), </a:t>
            </a:r>
            <a:r>
              <a:rPr lang="el-GR" sz="24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ανακύκλωσης (μπλε κάδοι), καθώς και των κάδων γυαλιού.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l-GR" sz="2400" dirty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l-GR" sz="2400" dirty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1800"/>
              </a:spcAft>
            </a:pPr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pic>
        <p:nvPicPr>
          <p:cNvPr id="17" name="Εικόνα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6849" b="-3802"/>
          <a:stretch/>
        </p:blipFill>
        <p:spPr bwMode="auto">
          <a:xfrm>
            <a:off x="5233388" y="2490262"/>
            <a:ext cx="2820035" cy="2268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Εικόνα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58" y="2495342"/>
            <a:ext cx="2922905" cy="2192020"/>
          </a:xfrm>
          <a:prstGeom prst="rect">
            <a:avLst/>
          </a:prstGeom>
        </p:spPr>
      </p:pic>
      <p:sp>
        <p:nvSpPr>
          <p:cNvPr id="19" name="Rectangle 7"/>
          <p:cNvSpPr/>
          <p:nvPr/>
        </p:nvSpPr>
        <p:spPr>
          <a:xfrm>
            <a:off x="3515431" y="431443"/>
            <a:ext cx="3489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i="1" u="sng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Φωτογραφικό Υλικό</a:t>
            </a:r>
            <a:endParaRPr lang="en-US" sz="2400" dirty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sz="2400" dirty="0" smtClean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62241" y="1256619"/>
            <a:ext cx="712949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400" dirty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Δήμος Νάξου και Μικρών Κυκλάδων </a:t>
            </a:r>
            <a:r>
              <a:rPr lang="el-GR" sz="24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διοργάνωσε την ενδιάμεση συνάντηση </a:t>
            </a:r>
            <a:r>
              <a:rPr lang="el-GR" sz="24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 έργου, </a:t>
            </a:r>
            <a:r>
              <a:rPr lang="el-GR" sz="24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στη </a:t>
            </a:r>
            <a:r>
              <a:rPr lang="el-GR" sz="24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Νάξο, με εκπροσώπους στην παρουσία εκπροσώπων όλων των εταίρων. Στο πλαίσιο της συνάντησης </a:t>
            </a:r>
            <a:r>
              <a:rPr lang="el-GR" sz="24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έγιναν οι απαραίτητες διευκρινίσεις και συζητήσεις για την </a:t>
            </a:r>
            <a:r>
              <a:rPr lang="el-GR" sz="24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εξέλιξη και </a:t>
            </a:r>
            <a:r>
              <a:rPr lang="el-GR" sz="24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την πρόοδο </a:t>
            </a:r>
            <a:r>
              <a:rPr lang="el-GR" sz="24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 έργου για την περίοδο από την εναρκτήρια συνάντηση.</a:t>
            </a: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475" y="340794"/>
            <a:ext cx="5425910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01864" y="1602932"/>
            <a:ext cx="777592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Πραγματοποιήθηκε </a:t>
            </a:r>
            <a:r>
              <a:rPr lang="el-GR" sz="24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ημερίδα στο Δήμο Νάξου και Μικρών Κυκλάδων </a:t>
            </a:r>
            <a:r>
              <a:rPr lang="el-GR" sz="24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αναφορικά </a:t>
            </a:r>
            <a:r>
              <a:rPr lang="el-GR" sz="24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τον τρόπο λειτουργίας του καινοτόμου συστήματος διαχείρισης </a:t>
            </a:r>
            <a:r>
              <a:rPr lang="el-GR" sz="2400" dirty="0" err="1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βιοαποβλήτων</a:t>
            </a:r>
            <a:r>
              <a:rPr lang="el-GR" sz="24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4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Προσκλήσεις διανεμήθηκαν </a:t>
            </a:r>
            <a:r>
              <a:rPr lang="el-GR" sz="24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 αρμοδίους φορείς όπως Επιμελητήρια, Συνεταιρισμοί, Μη Κυβερνητικές Οργανώσεις που αφορούν στην προστασία του περιβάλλοντος, Δημόσιες αρχές περιβάλλοντος, Οργανισμούς για τη διαχείριση των απορριμμάτων κ.λπ</a:t>
            </a:r>
            <a:r>
              <a:rPr lang="el-GR" sz="24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4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4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  στο </a:t>
            </a:r>
            <a:r>
              <a:rPr lang="en-US" sz="24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site </a:t>
            </a:r>
            <a:r>
              <a:rPr lang="el-GR" sz="24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 Δήμου </a:t>
            </a:r>
            <a:r>
              <a:rPr lang="el-GR" sz="24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προκειμένου να ενημερωθούν για το έργο ΒΙΟΜΑ. Οι συμμετέχοντες </a:t>
            </a:r>
            <a:r>
              <a:rPr lang="el-GR" sz="24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ενημερώθηκαν </a:t>
            </a:r>
            <a:r>
              <a:rPr lang="el-GR" sz="24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μέσω της χρήσης πληροφοριακού υλικού (φυλλάδια) του έργου με πληροφορίες σχετικά με το στόχο, τις δράσεις και τα αναμενόμενα αποτελέσματα. </a:t>
            </a: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3" name="Ορθογώνιο 2"/>
          <p:cNvSpPr/>
          <p:nvPr/>
        </p:nvSpPr>
        <p:spPr>
          <a:xfrm>
            <a:off x="2212430" y="35342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l-GR" sz="2400" b="1" i="1" u="sng" dirty="0">
                <a:solidFill>
                  <a:srgbClr val="40BAD2">
                    <a:lumMod val="75000"/>
                  </a:srgb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ΕΚΔΗΛΩΣΗ ΤΟΥ ΔΗΜΟΥ ΝΑΞΟΥ &amp; ΜΙΚΡΩΝ ΚΥΚΛΑΔΩΝ</a:t>
            </a:r>
            <a:endParaRPr lang="el-GR" sz="2400" dirty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3" name="Ορθογώνιο 2"/>
          <p:cNvSpPr/>
          <p:nvPr/>
        </p:nvSpPr>
        <p:spPr>
          <a:xfrm>
            <a:off x="2212430" y="2619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l-GR" sz="2400" b="1" i="1" u="sng" dirty="0">
                <a:solidFill>
                  <a:srgbClr val="40BAD2">
                    <a:lumMod val="75000"/>
                  </a:srgb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ΕΚΔΗΛΩΣΗ ΤΟΥ ΔΗΜΟΥ ΝΑΞΟΥ &amp; ΜΙΚΡΩΝ ΚΥΚΛΑΔΩΝ</a:t>
            </a:r>
            <a:endParaRPr lang="el-GR" sz="2400" dirty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17" y="1698729"/>
            <a:ext cx="5441295" cy="40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pic>
        <p:nvPicPr>
          <p:cNvPr id="17" name="Εικόνα 16" descr="C:\Users\User\Downloads\ΔΗΜΟΣ-ΝΑΞΟΥ-ΚΑΙ-ΜΚ-ΠΡΟΣΚΛΗΣΗ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11" y="210367"/>
            <a:ext cx="4123259" cy="285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08" y="2286000"/>
            <a:ext cx="2560379" cy="377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74" y="44450"/>
            <a:ext cx="4886795" cy="338282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58" y="3192379"/>
            <a:ext cx="4456465" cy="30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2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3789" y="1087406"/>
            <a:ext cx="780972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just"/>
            <a:r>
              <a:rPr lang="en-US" sz="1200" b="1" i="1" dirty="0">
                <a:solidFill>
                  <a:srgbClr val="40BAD2">
                    <a:lumMod val="75000"/>
                  </a:srgbClr>
                </a:solidFill>
                <a:ea typeface="Calibri" panose="020F0502020204030204" pitchFamily="34" charset="0"/>
              </a:rPr>
              <a:t> </a:t>
            </a:r>
            <a:endParaRPr lang="el-GR" sz="2200" b="1" dirty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Ενημερώθηκαν οι χειριστές και το προσωπικό υποστήριξης του έργου </a:t>
            </a: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 Δήμου για </a:t>
            </a: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επίλυση πιθανών προβλημάτων </a:t>
            </a: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τρόπου λειτουργίας των Οικιακών Ξηραντήρων, καθώς επίσης </a:t>
            </a: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της λειτουργίας του </a:t>
            </a: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Πελλετοποιητή και </a:t>
            </a: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 Κλαδοτεμαχιστή</a:t>
            </a: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Για βοήθεια τους δόθηκαν: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εγχειρίδια των νέων συστημάτων που ενσωματώνονται στο δυναμικό διαχείρισης απορριμμάτων του Δήμου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έντυποι οδηγοί με πλήρη περιγραφή του καινοτόμου συστήματος διαχείρισης </a:t>
            </a:r>
            <a:r>
              <a:rPr lang="el-GR" sz="2200" dirty="0" err="1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βιοαποβλήτων</a:t>
            </a:r>
            <a:endParaRPr lang="el-GR" sz="2200" dirty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σεμινάριο </a:t>
            </a: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εκμάθησης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ραμμή </a:t>
            </a: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Εξυπηρέτησης και Περίπτερο Πληροφόρησης για τις ανάγκες του Έργου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l-GR" sz="2200" dirty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</a:pPr>
            <a:endParaRPr lang="el-GR" sz="1400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2" name="Ορθογώνιο 1"/>
          <p:cNvSpPr/>
          <p:nvPr/>
        </p:nvSpPr>
        <p:spPr>
          <a:xfrm>
            <a:off x="2212430" y="3966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400" b="1" i="1" u="sng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ΕΝΗΜΕΡΩΣΕΙΣ</a:t>
            </a:r>
            <a:endParaRPr lang="el-GR" sz="2400" b="1" i="1" u="sng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2" name="Ορθογώνιο 1"/>
          <p:cNvSpPr/>
          <p:nvPr/>
        </p:nvSpPr>
        <p:spPr>
          <a:xfrm>
            <a:off x="2212430" y="3966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400" b="1" i="1" u="sng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Εγχειρίδια</a:t>
            </a:r>
            <a:endParaRPr lang="el-GR" sz="2400" b="1" i="1" u="sng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17" name="Εικόνα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3" t="13652" r="34449" b="6807"/>
          <a:stretch/>
        </p:blipFill>
        <p:spPr bwMode="auto">
          <a:xfrm>
            <a:off x="1682033" y="1223530"/>
            <a:ext cx="3247414" cy="4499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Εικόνα 1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t="15059" r="33490" b="5817"/>
          <a:stretch/>
        </p:blipFill>
        <p:spPr bwMode="auto">
          <a:xfrm>
            <a:off x="5061291" y="1223530"/>
            <a:ext cx="3517444" cy="4503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30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19" name="Ορθογώνιο 18"/>
          <p:cNvSpPr/>
          <p:nvPr/>
        </p:nvSpPr>
        <p:spPr>
          <a:xfrm>
            <a:off x="2212430" y="3966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400" b="1" i="1" u="sng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Έντυποι οδηγοί – Τεχνικά Χαρακτηριστικά</a:t>
            </a:r>
            <a:endParaRPr lang="el-GR" sz="2400" b="1" i="1" u="sng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20" name="Εικόνα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7" t="12194" r="30248" b="10963"/>
          <a:stretch/>
        </p:blipFill>
        <p:spPr>
          <a:xfrm>
            <a:off x="1561773" y="1471679"/>
            <a:ext cx="3521741" cy="3909658"/>
          </a:xfrm>
          <a:prstGeom prst="rect">
            <a:avLst/>
          </a:prstGeom>
        </p:spPr>
      </p:pic>
      <p:pic>
        <p:nvPicPr>
          <p:cNvPr id="21" name="Εικόνα 2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63"/>
          <a:stretch/>
        </p:blipFill>
        <p:spPr bwMode="auto">
          <a:xfrm>
            <a:off x="5148665" y="1514349"/>
            <a:ext cx="3829127" cy="3824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725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19" name="Ορθογώνιο 18"/>
          <p:cNvSpPr/>
          <p:nvPr/>
        </p:nvSpPr>
        <p:spPr>
          <a:xfrm>
            <a:off x="2212430" y="3966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400" b="1" i="1" u="sng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Έντυποι οδηγοί – Τεχνικά Χαρακτηριστικά</a:t>
            </a:r>
            <a:endParaRPr lang="el-GR" sz="2400" b="1" i="1" u="sng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22" name="Εικόνα 2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8" t="6683" r="30833" b="4966"/>
          <a:stretch/>
        </p:blipFill>
        <p:spPr bwMode="auto">
          <a:xfrm>
            <a:off x="1828518" y="1189956"/>
            <a:ext cx="3431912" cy="4352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Εικόνα 1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5" t="6556" r="29930" b="4002"/>
          <a:stretch/>
        </p:blipFill>
        <p:spPr bwMode="auto">
          <a:xfrm>
            <a:off x="5392330" y="1211063"/>
            <a:ext cx="3529172" cy="4330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945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41943" y="846942"/>
            <a:ext cx="780972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l-GR" sz="2800" b="1" i="1" u="sng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Παρουσίαση προόδου διαδικασιών του έργου Δήμος Νάξου και Μικρών Κυκλάδων</a:t>
            </a: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l-GR" sz="3200" b="1" i="1" dirty="0">
                <a:latin typeface="Corbel" panose="020B0503020204020204" pitchFamily="34" charset="0"/>
                <a:ea typeface="Calibri" panose="020F0502020204030204" pitchFamily="34" charset="0"/>
              </a:rPr>
              <a:t>«</a:t>
            </a:r>
            <a:r>
              <a:rPr lang="el-GR" sz="3200" b="1" i="1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Αποκεντρωμένη διαχείριση των βιοαποβλήτων και Αξιοποίηση τους με χρήση εναλλακτικών και καινοτόμων συστημάτων επεξεργασίας»</a:t>
            </a:r>
          </a:p>
          <a:p>
            <a:pPr algn="ctr">
              <a:spcAft>
                <a:spcPts val="1800"/>
              </a:spcAft>
            </a:pPr>
            <a:endParaRPr lang="el-GR" sz="3200" b="1" i="1" dirty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el-GR" sz="3200" b="1" i="1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Πέμπτη, 05/12/2019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06286" y="87165"/>
            <a:ext cx="780972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 </a:t>
            </a: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r>
              <a:rPr lang="el-GR" sz="2400" b="1" i="1" u="sng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Γραμμή Εξυπηρέτησης και Περίπτερο Πληροφόρησης για τις ανάγκες του Έργου</a:t>
            </a:r>
          </a:p>
          <a:p>
            <a:pPr algn="just">
              <a:spcAft>
                <a:spcPts val="1800"/>
              </a:spcAft>
            </a:pPr>
            <a:endParaRPr lang="el-GR" sz="1200" b="1" i="1" dirty="0" smtClean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Δημιουργήθηκε Περίπτερο Πληροφόρησης εντός του κτιρίου του Δήμου</a:t>
            </a:r>
            <a:r>
              <a:rPr lang="en-US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την παροχή πληροφοριών και απαντήσεων σε ερωτήσεις </a:t>
            </a:r>
            <a:r>
              <a:rPr lang="en-US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τεχνική </a:t>
            </a: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υποστήριξη μέσω </a:t>
            </a: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τηλεφώνου) </a:t>
            </a: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τους  </a:t>
            </a: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οικιακούς ξηραντήρες με στόχο την επίλυση προβλημάτων που μπορεί να προκύψουν κατά τη λειτουργία τους. Μη </a:t>
            </a:r>
            <a:r>
              <a:rPr lang="el-GR" sz="2200" dirty="0" err="1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επιλύσημα</a:t>
            </a: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προβλήματα ανέλαβαν οι τεχνικοί.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55569" y="207706"/>
            <a:ext cx="7809722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l-GR" sz="2800" dirty="0" smtClean="0">
              <a:latin typeface="Gabriola" panose="04040605051002020D02" pitchFamily="82" charset="0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Gabriola" panose="04040605051002020D02" pitchFamily="82" charset="0"/>
                <a:ea typeface="Calibri" panose="020F0502020204030204" pitchFamily="34" charset="0"/>
              </a:rPr>
              <a:t>Παραλαβή </a:t>
            </a:r>
            <a:r>
              <a:rPr lang="el-GR" sz="2400" dirty="0">
                <a:latin typeface="Gabriola" panose="04040605051002020D02" pitchFamily="82" charset="0"/>
                <a:ea typeface="Calibri" panose="020F0502020204030204" pitchFamily="34" charset="0"/>
              </a:rPr>
              <a:t>Οικιακών ξηραντήρων και παράδοση </a:t>
            </a:r>
            <a:r>
              <a:rPr lang="el-GR" sz="2400" dirty="0" smtClean="0">
                <a:latin typeface="Gabriola" panose="04040605051002020D02" pitchFamily="82" charset="0"/>
                <a:ea typeface="Calibri" panose="020F0502020204030204" pitchFamily="34" charset="0"/>
              </a:rPr>
              <a:t>σε νοικοκυριά και σχολεία  </a:t>
            </a:r>
            <a:endParaRPr lang="el-GR" sz="2400" dirty="0">
              <a:latin typeface="Gabriola" panose="04040605051002020D02" pitchFamily="82" charset="0"/>
              <a:ea typeface="Calibri" panose="020F0502020204030204" pitchFamily="34" charset="0"/>
            </a:endParaRPr>
          </a:p>
          <a:p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74" y="1913961"/>
            <a:ext cx="3118977" cy="311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70" y="3227221"/>
            <a:ext cx="2786473" cy="2786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Ορθογώνιο 17"/>
          <p:cNvSpPr/>
          <p:nvPr/>
        </p:nvSpPr>
        <p:spPr>
          <a:xfrm>
            <a:off x="2192454" y="36833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400" b="1" i="1" u="sng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ΠΑΡΑΛΑΒΕΣ</a:t>
            </a:r>
            <a:endParaRPr lang="el-GR" sz="2400" b="1" i="1" u="sng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86392" y="130731"/>
            <a:ext cx="7809722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l-GR" sz="2400" dirty="0">
                <a:latin typeface="Gabriola" panose="04040605051002020D02" pitchFamily="82" charset="0"/>
                <a:ea typeface="Calibri" panose="020F0502020204030204" pitchFamily="34" charset="0"/>
              </a:rPr>
              <a:t>Παραλαβή Κλαδοτεμαχιστή </a:t>
            </a:r>
            <a:r>
              <a:rPr lang="el-GR" sz="2400" dirty="0" smtClean="0">
                <a:latin typeface="Gabriola" panose="04040605051002020D02" pitchFamily="82" charset="0"/>
                <a:ea typeface="Calibri" panose="020F0502020204030204" pitchFamily="34" charset="0"/>
              </a:rPr>
              <a:t>και Πελλετοποιητή </a:t>
            </a:r>
            <a:endParaRPr lang="el-GR" sz="2400" dirty="0">
              <a:latin typeface="Gabriola" panose="04040605051002020D02" pitchFamily="82" charset="0"/>
              <a:ea typeface="Calibri" panose="020F0502020204030204" pitchFamily="34" charset="0"/>
            </a:endParaRPr>
          </a:p>
          <a:p>
            <a:pPr algn="ctr"/>
            <a:endParaRPr lang="el-GR" sz="2800" b="1" i="1" u="sng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  </a:t>
            </a:r>
          </a:p>
          <a:p>
            <a:pPr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pic>
        <p:nvPicPr>
          <p:cNvPr id="3" name="Εικόνα 2" descr="Εικόνα που περιέχει υπαίθριος, κτίριο, καθιστός, σταθμευμένο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E42A4CA-086E-40F9-B108-69CE1D8C6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34" y="1300223"/>
            <a:ext cx="3553407" cy="2665055"/>
          </a:xfrm>
          <a:prstGeom prst="rect">
            <a:avLst/>
          </a:prstGeom>
        </p:spPr>
      </p:pic>
      <p:pic>
        <p:nvPicPr>
          <p:cNvPr id="9" name="Εικόνα 8" descr="Εικόνα που περιέχει εσωτερικό, καθιστός, στοιχεία, πράσι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5C061A87-3556-4A51-897E-B055E4725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283" y="3317560"/>
            <a:ext cx="3662139" cy="27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3841" y="95595"/>
            <a:ext cx="7809722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>
                <a:solidFill>
                  <a:srgbClr val="000000">
                    <a:lumMod val="50000"/>
                    <a:lumOff val="50000"/>
                  </a:srgbClr>
                </a:solidFill>
              </a:rPr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278814" y="1505956"/>
            <a:ext cx="753878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2400" dirty="0">
                <a:latin typeface="Gabriola" panose="04040605051002020D02" pitchFamily="82" charset="0"/>
                <a:ea typeface="Calibri" panose="020F0502020204030204" pitchFamily="34" charset="0"/>
              </a:rPr>
              <a:t>Εύρεση </a:t>
            </a:r>
            <a:r>
              <a:rPr lang="el-GR" sz="2400" dirty="0" smtClean="0">
                <a:latin typeface="Gabriola" panose="04040605051002020D02" pitchFamily="82" charset="0"/>
                <a:ea typeface="Calibri" panose="020F0502020204030204" pitchFamily="34" charset="0"/>
              </a:rPr>
              <a:t>80 </a:t>
            </a:r>
            <a:r>
              <a:rPr lang="el-GR" sz="2400" dirty="0">
                <a:latin typeface="Gabriola" panose="04040605051002020D02" pitchFamily="82" charset="0"/>
                <a:ea typeface="Calibri" panose="020F0502020204030204" pitchFamily="34" charset="0"/>
              </a:rPr>
              <a:t>νοικοκυριών</a:t>
            </a:r>
            <a:r>
              <a:rPr lang="en-US" sz="2400" dirty="0">
                <a:latin typeface="Gabriola" panose="04040605051002020D02" pitchFamily="82" charset="0"/>
                <a:ea typeface="Calibri" panose="020F0502020204030204" pitchFamily="34" charset="0"/>
              </a:rPr>
              <a:t> </a:t>
            </a:r>
            <a:r>
              <a:rPr lang="el-GR" sz="2400" dirty="0">
                <a:latin typeface="Gabriola" panose="04040605051002020D02" pitchFamily="82" charset="0"/>
                <a:ea typeface="Calibri" panose="020F0502020204030204" pitchFamily="34" charset="0"/>
              </a:rPr>
              <a:t>και </a:t>
            </a:r>
            <a:r>
              <a:rPr lang="el-GR" sz="2400" dirty="0" smtClean="0">
                <a:latin typeface="Gabriola" panose="04040605051002020D02" pitchFamily="82" charset="0"/>
                <a:ea typeface="Calibri" panose="020F0502020204030204" pitchFamily="34" charset="0"/>
              </a:rPr>
              <a:t>20 </a:t>
            </a:r>
            <a:r>
              <a:rPr lang="el-GR" sz="2400" dirty="0">
                <a:latin typeface="Gabriola" panose="04040605051002020D02" pitchFamily="82" charset="0"/>
                <a:ea typeface="Calibri" panose="020F0502020204030204" pitchFamily="34" charset="0"/>
              </a:rPr>
              <a:t>σχολείων και διάθεση Οικιακών ξηραντήρων σε </a:t>
            </a:r>
            <a:r>
              <a:rPr lang="el-GR" sz="2400" dirty="0" smtClean="0">
                <a:latin typeface="Gabriola" panose="04040605051002020D02" pitchFamily="82" charset="0"/>
                <a:ea typeface="Calibri" panose="020F0502020204030204" pitchFamily="34" charset="0"/>
              </a:rPr>
              <a:t>αυτά.</a:t>
            </a:r>
            <a:endParaRPr lang="el-GR" sz="2400" dirty="0">
              <a:latin typeface="Gabriola" panose="04040605051002020D02" pitchFamily="82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2400" dirty="0">
                <a:latin typeface="Gabriola" panose="04040605051002020D02" pitchFamily="82" charset="0"/>
                <a:ea typeface="Calibri" panose="020F0502020204030204" pitchFamily="34" charset="0"/>
              </a:rPr>
              <a:t>Υπογραφή συμφωνητικού με νοικοκυριά (ενημέρωση για τις υποχρεώσεις τους</a:t>
            </a:r>
            <a:r>
              <a:rPr lang="el-GR" sz="2400" dirty="0" smtClean="0">
                <a:latin typeface="Gabriola" panose="04040605051002020D02" pitchFamily="82" charset="0"/>
                <a:ea typeface="Calibri" panose="020F0502020204030204" pitchFamily="34" charset="0"/>
              </a:rPr>
              <a:t>).</a:t>
            </a: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Gabriola" panose="04040605051002020D02" pitchFamily="82" charset="0"/>
                <a:ea typeface="Calibri" panose="020F0502020204030204" pitchFamily="34" charset="0"/>
              </a:rPr>
              <a:t>Εκπαιδεύσεις </a:t>
            </a:r>
            <a:r>
              <a:rPr lang="el-GR" sz="2400" dirty="0">
                <a:latin typeface="Gabriola" panose="04040605051002020D02" pitchFamily="82" charset="0"/>
                <a:ea typeface="Calibri" panose="020F0502020204030204" pitchFamily="34" charset="0"/>
              </a:rPr>
              <a:t>στα συμμετέχοντα </a:t>
            </a:r>
            <a:r>
              <a:rPr lang="el-GR" sz="2400" dirty="0" smtClean="0">
                <a:latin typeface="Gabriola" panose="04040605051002020D02" pitchFamily="82" charset="0"/>
                <a:ea typeface="Calibri" panose="020F0502020204030204" pitchFamily="34" charset="0"/>
              </a:rPr>
              <a:t>νοικοκυριά προκειμένου </a:t>
            </a:r>
            <a:r>
              <a:rPr lang="el-GR" sz="2400" dirty="0">
                <a:latin typeface="Gabriola" panose="04040605051002020D02" pitchFamily="82" charset="0"/>
                <a:ea typeface="Calibri" panose="020F0502020204030204" pitchFamily="34" charset="0"/>
              </a:rPr>
              <a:t>να ενστερνιστούν τον τρόπο λειτουργίας του νέου συστήματος διαχείρισης </a:t>
            </a:r>
            <a:r>
              <a:rPr lang="el-GR" sz="2400" dirty="0" err="1" smtClean="0">
                <a:latin typeface="Gabriola" panose="04040605051002020D02" pitchFamily="82" charset="0"/>
                <a:ea typeface="Calibri" panose="020F0502020204030204" pitchFamily="34" charset="0"/>
              </a:rPr>
              <a:t>βιοαποβλήτων</a:t>
            </a:r>
            <a:r>
              <a:rPr lang="el-GR" sz="2400" dirty="0">
                <a:latin typeface="Gabriola" panose="04040605051002020D02" pitchFamily="82" charset="0"/>
                <a:ea typeface="Calibri" panose="020F0502020204030204" pitchFamily="34" charset="0"/>
              </a:rPr>
              <a:t> </a:t>
            </a:r>
            <a:r>
              <a:rPr lang="el-GR" sz="2400" dirty="0" smtClean="0">
                <a:latin typeface="Gabriola" panose="04040605051002020D02" pitchFamily="82" charset="0"/>
                <a:ea typeface="Calibri" panose="020F0502020204030204" pitchFamily="34" charset="0"/>
              </a:rPr>
              <a:t>με </a:t>
            </a:r>
            <a:r>
              <a:rPr lang="el-GR" sz="2400" dirty="0">
                <a:latin typeface="Gabriola" panose="04040605051002020D02" pitchFamily="82" charset="0"/>
                <a:ea typeface="Calibri" panose="020F0502020204030204" pitchFamily="34" charset="0"/>
              </a:rPr>
              <a:t>έντυπο υλικό και </a:t>
            </a:r>
            <a:r>
              <a:rPr lang="el-GR" sz="2400" dirty="0" err="1">
                <a:latin typeface="Gabriola" panose="04040605051002020D02" pitchFamily="82" charset="0"/>
                <a:ea typeface="Calibri" panose="020F0502020204030204" pitchFamily="34" charset="0"/>
              </a:rPr>
              <a:t>κατ</a:t>
            </a:r>
            <a:r>
              <a:rPr lang="el-GR" sz="2400" dirty="0">
                <a:latin typeface="Gabriola" panose="04040605051002020D02" pitchFamily="82" charset="0"/>
                <a:ea typeface="Calibri" panose="020F0502020204030204" pitchFamily="34" charset="0"/>
              </a:rPr>
              <a:t> ‘οίκων εκπαιδεύσεις</a:t>
            </a:r>
            <a:r>
              <a:rPr lang="el-GR" sz="2400" dirty="0" smtClean="0">
                <a:latin typeface="Gabriola" panose="04040605051002020D02" pitchFamily="82" charset="0"/>
                <a:ea typeface="Calibri" panose="020F0502020204030204" pitchFamily="34" charset="0"/>
              </a:rPr>
              <a:t>.</a:t>
            </a: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Gabriola" panose="04040605051002020D02" pitchFamily="82" charset="0"/>
                <a:ea typeface="Calibri" panose="020F0502020204030204" pitchFamily="34" charset="0"/>
              </a:rPr>
              <a:t>Ενημέρωση </a:t>
            </a:r>
            <a:r>
              <a:rPr lang="el-GR" sz="2400" dirty="0">
                <a:latin typeface="Gabriola" panose="04040605051002020D02" pitchFamily="82" charset="0"/>
                <a:ea typeface="Calibri" panose="020F0502020204030204" pitchFamily="34" charset="0"/>
              </a:rPr>
              <a:t>στην πρωτοβάθμια και δευτεροβάθμια εκπαίδευση για τον  σκοπό και την υλοποίηση του έργου  ΒΙΟΜΑ</a:t>
            </a:r>
            <a:r>
              <a:rPr lang="el-GR" sz="2400" dirty="0" smtClean="0">
                <a:latin typeface="Gabriola" panose="04040605051002020D02" pitchFamily="82" charset="0"/>
                <a:ea typeface="Calibri" panose="020F0502020204030204" pitchFamily="34" charset="0"/>
              </a:rPr>
              <a:t>. </a:t>
            </a:r>
            <a:r>
              <a:rPr lang="el-GR" sz="2400" dirty="0">
                <a:latin typeface="Gabriola" panose="04040605051002020D02" pitchFamily="82" charset="0"/>
                <a:ea typeface="Calibri" panose="020F0502020204030204" pitchFamily="34" charset="0"/>
              </a:rPr>
              <a:t>Επίσκεψη, παρουσίαση, ενημέρωση και διάθεση σε σχολεία των οικιακών ξηραντήρων.</a:t>
            </a:r>
          </a:p>
          <a:p>
            <a:pPr marL="457200" lvl="0" indent="-4572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el-GR" sz="2400" dirty="0">
              <a:latin typeface="Gabriola" panose="04040605051002020D02" pitchFamily="82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el-GR" sz="2400" dirty="0">
              <a:latin typeface="Gabriola" panose="04040605051002020D02" pitchFamily="82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el-GR" sz="2400" dirty="0">
              <a:latin typeface="Gabriola" panose="04040605051002020D02" pitchFamily="82" charset="0"/>
              <a:ea typeface="Calibri" panose="020F0502020204030204" pitchFamily="34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2212430" y="38527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400" b="1" i="1" u="sng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ΕΚΠΑΙΔΕΥΣΕΙΣ ΣΕ ΝΟΙΚΟΚΥΡΙΑ ΚΑΙ ΣΧΟΛΕΙΑ</a:t>
            </a:r>
            <a:endParaRPr lang="el-GR" sz="2400" b="1" i="1" u="sng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55569" y="340218"/>
            <a:ext cx="78097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0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2800" dirty="0">
                <a:latin typeface="Gabriola" panose="04040605051002020D02" pitchFamily="82" charset="0"/>
                <a:ea typeface="Calibri" panose="020F0502020204030204" pitchFamily="34" charset="0"/>
              </a:rPr>
              <a:t> Συμπλήρωση ερωτηματολογίου </a:t>
            </a:r>
            <a:r>
              <a:rPr lang="el-GR" sz="2800" dirty="0" smtClean="0">
                <a:latin typeface="Gabriola" panose="04040605051002020D02" pitchFamily="82" charset="0"/>
                <a:ea typeface="Calibri" panose="020F0502020204030204" pitchFamily="34" charset="0"/>
              </a:rPr>
              <a:t>από τα νοικοκυριά στα πλαίσια του  </a:t>
            </a:r>
            <a:r>
              <a:rPr lang="el-GR" sz="2800" dirty="0">
                <a:latin typeface="Gabriola" panose="04040605051002020D02" pitchFamily="82" charset="0"/>
                <a:ea typeface="Calibri" panose="020F0502020204030204" pitchFamily="34" charset="0"/>
              </a:rPr>
              <a:t>έργου </a:t>
            </a:r>
            <a:r>
              <a:rPr lang="el-GR" sz="2800" dirty="0" smtClean="0">
                <a:latin typeface="Gabriola" panose="04040605051002020D02" pitchFamily="82" charset="0"/>
                <a:ea typeface="Calibri" panose="020F0502020204030204" pitchFamily="34" charset="0"/>
              </a:rPr>
              <a:t>ΒΙΟΜΑ. </a:t>
            </a:r>
            <a:endParaRPr lang="el-GR" sz="2800" dirty="0">
              <a:latin typeface="Gabriola" panose="04040605051002020D02" pitchFamily="82" charset="0"/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pic>
        <p:nvPicPr>
          <p:cNvPr id="17" name="Εικόνα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6" t="12201" r="30472" b="2718"/>
          <a:stretch/>
        </p:blipFill>
        <p:spPr bwMode="auto">
          <a:xfrm>
            <a:off x="1517762" y="1764612"/>
            <a:ext cx="3902136" cy="4506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Εικόνα 1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8" t="11710" r="30291" b="614"/>
          <a:stretch/>
        </p:blipFill>
        <p:spPr bwMode="auto">
          <a:xfrm>
            <a:off x="5585904" y="1764612"/>
            <a:ext cx="3413587" cy="4506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706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4156" y="1007894"/>
            <a:ext cx="7445335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2800" dirty="0" smtClean="0">
                <a:latin typeface="Gabriola" panose="04040605051002020D02" pitchFamily="82" charset="0"/>
                <a:ea typeface="Calibri" panose="020F0502020204030204" pitchFamily="34" charset="0"/>
              </a:rPr>
              <a:t>Συλλογή υλικού.</a:t>
            </a:r>
            <a:endParaRPr lang="en-US" sz="2800" dirty="0" smtClean="0">
              <a:latin typeface="Gabriola" panose="04040605051002020D02" pitchFamily="82" charset="0"/>
              <a:ea typeface="Calibri" panose="020F0502020204030204" pitchFamily="34" charset="0"/>
            </a:endParaRP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2800" dirty="0" smtClean="0">
                <a:latin typeface="Gabriola" panose="04040605051002020D02" pitchFamily="82" charset="0"/>
                <a:ea typeface="Calibri" panose="020F0502020204030204" pitchFamily="34" charset="0"/>
              </a:rPr>
              <a:t>Οργάνωση </a:t>
            </a:r>
            <a:r>
              <a:rPr lang="el-GR" sz="2800" dirty="0">
                <a:latin typeface="Gabriola" panose="04040605051002020D02" pitchFamily="82" charset="0"/>
                <a:ea typeface="Calibri" panose="020F0502020204030204" pitchFamily="34" charset="0"/>
              </a:rPr>
              <a:t>προγράμματος για παραλαβή των δειγματοληψιών (αποξηραμένο υλικό και </a:t>
            </a:r>
            <a:r>
              <a:rPr lang="el-GR" sz="2800" dirty="0" err="1">
                <a:latin typeface="Gabriola" panose="04040605051002020D02" pitchFamily="82" charset="0"/>
                <a:ea typeface="Calibri" panose="020F0502020204030204" pitchFamily="34" charset="0"/>
              </a:rPr>
              <a:t>κλαδοτεμαχίσματα</a:t>
            </a:r>
            <a:r>
              <a:rPr lang="el-GR" sz="2800" dirty="0">
                <a:latin typeface="Gabriola" panose="04040605051002020D02" pitchFamily="82" charset="0"/>
                <a:ea typeface="Calibri" panose="020F0502020204030204" pitchFamily="34" charset="0"/>
              </a:rPr>
              <a:t>) και αποστολή των δειγμάτων στο </a:t>
            </a:r>
            <a:r>
              <a:rPr lang="el-GR" sz="2800" dirty="0" smtClean="0">
                <a:latin typeface="Gabriola" panose="04040605051002020D02" pitchFamily="82" charset="0"/>
                <a:ea typeface="Calibri" panose="020F0502020204030204" pitchFamily="34" charset="0"/>
              </a:rPr>
              <a:t>εργαστήριο</a:t>
            </a:r>
            <a:r>
              <a:rPr lang="en-US" sz="2800" dirty="0">
                <a:latin typeface="Gabriola" panose="04040605051002020D02" pitchFamily="82" charset="0"/>
                <a:ea typeface="Calibri" panose="020F0502020204030204" pitchFamily="34" charset="0"/>
              </a:rPr>
              <a:t>:</a:t>
            </a:r>
            <a:endParaRPr lang="el-GR" sz="2800" dirty="0">
              <a:latin typeface="Gabriola" panose="04040605051002020D02" pitchFamily="82" charset="0"/>
              <a:ea typeface="Calibri" panose="020F0502020204030204" pitchFamily="34" charset="0"/>
            </a:endParaRPr>
          </a:p>
          <a:p>
            <a:r>
              <a:rPr lang="en-US" dirty="0">
                <a:latin typeface="Gabriola" panose="04040605051002020D02" pitchFamily="82" charset="0"/>
                <a:ea typeface="Calibri" panose="020F0502020204030204" pitchFamily="34" charset="0"/>
              </a:rPr>
              <a:t>Chemical Engineer, MSc, PhD (Chemistry)</a:t>
            </a:r>
            <a:endParaRPr lang="el-GR" dirty="0">
              <a:latin typeface="Gabriola" panose="04040605051002020D02" pitchFamily="82" charset="0"/>
              <a:ea typeface="Calibri" panose="020F0502020204030204" pitchFamily="34" charset="0"/>
            </a:endParaRPr>
          </a:p>
          <a:p>
            <a:r>
              <a:rPr lang="en-US" dirty="0">
                <a:latin typeface="Gabriola" panose="04040605051002020D02" pitchFamily="82" charset="0"/>
                <a:ea typeface="Calibri" panose="020F0502020204030204" pitchFamily="34" charset="0"/>
              </a:rPr>
              <a:t>     Laboratory of Natural Resources and Renewable Energies Utilization</a:t>
            </a:r>
            <a:endParaRPr lang="el-GR" dirty="0">
              <a:latin typeface="Gabriola" panose="04040605051002020D02" pitchFamily="82" charset="0"/>
              <a:ea typeface="Calibri" panose="020F0502020204030204" pitchFamily="34" charset="0"/>
            </a:endParaRPr>
          </a:p>
          <a:p>
            <a:r>
              <a:rPr lang="en-US" dirty="0">
                <a:latin typeface="Gabriola" panose="04040605051002020D02" pitchFamily="82" charset="0"/>
                <a:ea typeface="Calibri" panose="020F0502020204030204" pitchFamily="34" charset="0"/>
              </a:rPr>
              <a:t>     Chemical Process &amp; Energy Resources Institute - CPERI</a:t>
            </a:r>
            <a:endParaRPr lang="el-GR" dirty="0">
              <a:latin typeface="Gabriola" panose="04040605051002020D02" pitchFamily="82" charset="0"/>
              <a:ea typeface="Calibri" panose="020F0502020204030204" pitchFamily="34" charset="0"/>
            </a:endParaRPr>
          </a:p>
          <a:p>
            <a:r>
              <a:rPr lang="en-US" dirty="0">
                <a:latin typeface="Gabriola" panose="04040605051002020D02" pitchFamily="82" charset="0"/>
                <a:ea typeface="Calibri" panose="020F0502020204030204" pitchFamily="34" charset="0"/>
              </a:rPr>
              <a:t>     CENTRE FOR RESEARCH AND TECHNOLOGY HELLAS - CERTH</a:t>
            </a:r>
            <a:endParaRPr lang="el-GR" dirty="0">
              <a:latin typeface="Gabriola" panose="04040605051002020D02" pitchFamily="82" charset="0"/>
              <a:ea typeface="Calibri" panose="020F0502020204030204" pitchFamily="34" charset="0"/>
            </a:endParaRPr>
          </a:p>
          <a:p>
            <a:r>
              <a:rPr lang="en-US" dirty="0">
                <a:latin typeface="Gabriola" panose="04040605051002020D02" pitchFamily="82" charset="0"/>
                <a:ea typeface="Calibri" panose="020F0502020204030204" pitchFamily="34" charset="0"/>
              </a:rPr>
              <a:t>     6th km </a:t>
            </a:r>
            <a:r>
              <a:rPr lang="en-US" dirty="0" err="1">
                <a:latin typeface="Gabriola" panose="04040605051002020D02" pitchFamily="82" charset="0"/>
                <a:ea typeface="Calibri" panose="020F0502020204030204" pitchFamily="34" charset="0"/>
              </a:rPr>
              <a:t>Harilaou</a:t>
            </a:r>
            <a:r>
              <a:rPr lang="en-US" dirty="0">
                <a:latin typeface="Gabriola" panose="04040605051002020D02" pitchFamily="82" charset="0"/>
                <a:ea typeface="Calibri" panose="020F0502020204030204" pitchFamily="34" charset="0"/>
              </a:rPr>
              <a:t> - </a:t>
            </a:r>
            <a:r>
              <a:rPr lang="en-US" dirty="0" err="1">
                <a:latin typeface="Gabriola" panose="04040605051002020D02" pitchFamily="82" charset="0"/>
                <a:ea typeface="Calibri" panose="020F0502020204030204" pitchFamily="34" charset="0"/>
              </a:rPr>
              <a:t>Thermi</a:t>
            </a:r>
            <a:r>
              <a:rPr lang="en-US" dirty="0">
                <a:latin typeface="Gabriola" panose="04040605051002020D02" pitchFamily="82" charset="0"/>
                <a:ea typeface="Calibri" panose="020F0502020204030204" pitchFamily="34" charset="0"/>
              </a:rPr>
              <a:t> Road</a:t>
            </a:r>
            <a:endParaRPr lang="el-GR" dirty="0">
              <a:latin typeface="Gabriola" panose="04040605051002020D02" pitchFamily="82" charset="0"/>
              <a:ea typeface="Calibri" panose="020F0502020204030204" pitchFamily="34" charset="0"/>
            </a:endParaRPr>
          </a:p>
          <a:p>
            <a:r>
              <a:rPr lang="en-US" dirty="0">
                <a:latin typeface="Gabriola" panose="04040605051002020D02" pitchFamily="82" charset="0"/>
                <a:ea typeface="Calibri" panose="020F0502020204030204" pitchFamily="34" charset="0"/>
              </a:rPr>
              <a:t>     GR570 01, </a:t>
            </a:r>
            <a:r>
              <a:rPr lang="en-US" dirty="0" err="1">
                <a:latin typeface="Gabriola" panose="04040605051002020D02" pitchFamily="82" charset="0"/>
                <a:ea typeface="Calibri" panose="020F0502020204030204" pitchFamily="34" charset="0"/>
              </a:rPr>
              <a:t>Thermi</a:t>
            </a:r>
            <a:r>
              <a:rPr lang="en-US" dirty="0">
                <a:latin typeface="Gabriola" panose="04040605051002020D02" pitchFamily="82" charset="0"/>
                <a:ea typeface="Calibri" panose="020F0502020204030204" pitchFamily="34" charset="0"/>
              </a:rPr>
              <a:t>, Thessaloniki, Greece</a:t>
            </a:r>
            <a:endParaRPr lang="el-GR" dirty="0">
              <a:latin typeface="Gabriola" panose="04040605051002020D02" pitchFamily="82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 txBox="1">
            <a:spLocks/>
          </p:cNvSpPr>
          <p:nvPr/>
        </p:nvSpPr>
        <p:spPr>
          <a:xfrm>
            <a:off x="1404852" y="6434051"/>
            <a:ext cx="7711156" cy="287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17" name="Ορθογώνιο 16"/>
          <p:cNvSpPr/>
          <p:nvPr/>
        </p:nvSpPr>
        <p:spPr>
          <a:xfrm>
            <a:off x="2212430" y="38527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400" b="1" i="1" u="sng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ΑΠΟΞΗΡΑΜΕΝΟ ΥΛΙΚΟ</a:t>
            </a:r>
            <a:endParaRPr lang="el-GR" sz="2400" b="1" i="1" u="sng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7" name="Ορθογώνιο 6"/>
          <p:cNvSpPr/>
          <p:nvPr/>
        </p:nvSpPr>
        <p:spPr>
          <a:xfrm>
            <a:off x="1383624" y="535083"/>
            <a:ext cx="42856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400" dirty="0">
                <a:latin typeface="Calibri" panose="020F0502020204030204" pitchFamily="34" charset="0"/>
                <a:ea typeface="SimSun" panose="02010600030101010101" pitchFamily="2" charset="-122"/>
                <a:cs typeface="Verdana" panose="020B0604030504040204" pitchFamily="34" charset="0"/>
              </a:rPr>
              <a:t> </a:t>
            </a:r>
            <a:endParaRPr lang="el-GR" sz="2400" dirty="0">
              <a:latin typeface="Verdana" panose="020B0604030504040204" pitchFamily="34" charset="0"/>
              <a:ea typeface="SimSun" panose="02010600030101010101" pitchFamily="2" charset="-122"/>
              <a:cs typeface="Verdana" panose="020B060403050404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el-GR" sz="2400" dirty="0">
                <a:latin typeface="Calibri" panose="020F0502020204030204" pitchFamily="34" charset="0"/>
                <a:ea typeface="SimSun" panose="02010600030101010101" pitchFamily="2" charset="-122"/>
                <a:cs typeface="Verdana" panose="020B0604030504040204" pitchFamily="34" charset="0"/>
              </a:rPr>
              <a:t> </a:t>
            </a:r>
            <a:endParaRPr lang="el-GR" sz="2400" dirty="0">
              <a:latin typeface="Verdana" panose="020B0604030504040204" pitchFamily="34" charset="0"/>
              <a:ea typeface="SimSun" panose="02010600030101010101" pitchFamily="2" charset="-122"/>
              <a:cs typeface="Verdana" panose="020B060403050404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2400" dirty="0">
                <a:latin typeface="Gabriola" panose="04040605051002020D02" pitchFamily="82" charset="0"/>
                <a:ea typeface="Calibri" panose="020F0502020204030204" pitchFamily="34" charset="0"/>
              </a:rPr>
              <a:t>Αποστολή από ΕΚΕΤΑ αρχικής αναφοράς με τα πρώτα αποτελέσματα από τις δοκιμές </a:t>
            </a:r>
            <a:r>
              <a:rPr lang="el-GR" sz="2400" dirty="0" err="1" smtClean="0">
                <a:latin typeface="Gabriola" panose="04040605051002020D02" pitchFamily="82" charset="0"/>
                <a:ea typeface="Calibri" panose="020F0502020204030204" pitchFamily="34" charset="0"/>
              </a:rPr>
              <a:t>πελετοποίησης</a:t>
            </a:r>
            <a:r>
              <a:rPr lang="el-GR" sz="2400" dirty="0" smtClean="0">
                <a:latin typeface="Gabriola" panose="04040605051002020D02" pitchFamily="82" charset="0"/>
                <a:ea typeface="Calibri" panose="020F0502020204030204" pitchFamily="34" charset="0"/>
              </a:rPr>
              <a:t> </a:t>
            </a:r>
            <a:r>
              <a:rPr lang="el-GR" sz="2400" dirty="0">
                <a:latin typeface="Gabriola" panose="04040605051002020D02" pitchFamily="82" charset="0"/>
                <a:ea typeface="Calibri" panose="020F0502020204030204" pitchFamily="34" charset="0"/>
              </a:rPr>
              <a:t>(με διάφορα μίγματα </a:t>
            </a:r>
            <a:r>
              <a:rPr lang="el-GR" sz="2400" dirty="0" err="1">
                <a:latin typeface="Gabriola" panose="04040605051002020D02" pitchFamily="82" charset="0"/>
                <a:ea typeface="Calibri" panose="020F0502020204030204" pitchFamily="34" charset="0"/>
              </a:rPr>
              <a:t>βιοαποβλήτου</a:t>
            </a:r>
            <a:r>
              <a:rPr lang="el-GR" sz="2400" dirty="0">
                <a:latin typeface="Gabriola" panose="04040605051002020D02" pitchFamily="82" charset="0"/>
                <a:ea typeface="Calibri" panose="020F0502020204030204" pitchFamily="34" charset="0"/>
              </a:rPr>
              <a:t> και κλαδεμάτων) που έγιναν στο παράρτημα του Ινστιτούτου στην Πτολεμαΐδα. </a:t>
            </a:r>
          </a:p>
        </p:txBody>
      </p:sp>
      <p:pic>
        <p:nvPicPr>
          <p:cNvPr id="17" name="Εικόνα 16" descr="C:\Users\vgeka\AppData\Local\Microsoft\Windows\INetCache\Content.Word\IMG_20191003_12_No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06" y="1633469"/>
            <a:ext cx="2759971" cy="367996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Ορθογώνιο 17"/>
          <p:cNvSpPr/>
          <p:nvPr/>
        </p:nvSpPr>
        <p:spPr>
          <a:xfrm>
            <a:off x="2212430" y="38527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400" b="1" i="1" u="sng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ΠΕΛΛΕΤ</a:t>
            </a:r>
            <a:endParaRPr lang="el-GR" sz="2400" b="1" i="1" u="sng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3841" y="95595"/>
            <a:ext cx="7809722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2" name="Ορθογώνιο 1"/>
          <p:cNvSpPr/>
          <p:nvPr/>
        </p:nvSpPr>
        <p:spPr>
          <a:xfrm>
            <a:off x="1826029" y="1579816"/>
            <a:ext cx="67527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dirty="0">
                <a:latin typeface="Gabriola" panose="04040605051002020D02" pitchFamily="82" charset="0"/>
                <a:ea typeface="Calibri" panose="020F0502020204030204" pitchFamily="34" charset="0"/>
              </a:rPr>
              <a:t>Κατόπιν ολοκλήρωσης των διαδικασιών της προμήθειας, εγκατάστασης των συστημάτων και των εκπαιδεύσεων η ομάδα παρακολούθησης του Δήμου Νάξου &amp; Μικρών Κυκλάδων συντονίζει την πιλοτική λειτουργία και ελέγχει ανά τακτά χρονικά διαστήματα για την ομαλή λειτουργία και εξέλιξη της διαδικασίας. </a:t>
            </a:r>
          </a:p>
        </p:txBody>
      </p:sp>
    </p:spTree>
    <p:extLst>
      <p:ext uri="{BB962C8B-B14F-4D97-AF65-F5344CB8AC3E}">
        <p14:creationId xmlns:p14="http://schemas.microsoft.com/office/powerpoint/2010/main" val="24804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3841" y="95595"/>
            <a:ext cx="7809722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/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sp>
        <p:nvSpPr>
          <p:cNvPr id="3" name="Ορθογώνιο 2"/>
          <p:cNvSpPr/>
          <p:nvPr/>
        </p:nvSpPr>
        <p:spPr>
          <a:xfrm>
            <a:off x="1540445" y="2240315"/>
            <a:ext cx="67075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i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rbel" panose="020B0503020204020204" pitchFamily="34" charset="0"/>
                <a:ea typeface="Calibri" panose="020F0502020204030204" pitchFamily="34" charset="0"/>
              </a:rPr>
              <a:t>ΣΑΣ ΕΥΧΑΡΙΣΤΟΥΜΕ ΠΟΛΥ</a:t>
            </a:r>
            <a:endParaRPr lang="el-GR" sz="1200" b="1" i="1" u="sng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5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98619" y="1083911"/>
            <a:ext cx="754980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400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ctr"/>
            <a:endParaRPr lang="el-GR" sz="2400" b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l-GR" sz="2400" b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l-GR" sz="3200" b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el-GR" sz="32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l-GR" sz="2800" b="1" i="1" u="sng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Στόχος της Παρουσίασης είναι</a:t>
            </a:r>
            <a:r>
              <a:rPr lang="en-US" sz="2800" b="1" i="1" u="sng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:</a:t>
            </a:r>
          </a:p>
          <a:p>
            <a:pPr algn="ctr">
              <a:spcAft>
                <a:spcPts val="1800"/>
              </a:spcAft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indent="-342900" algn="ctr">
              <a:lnSpc>
                <a:spcPct val="15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l-GR" sz="2800" b="1" i="1" u="sng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Η Παρουσίαση Της Προόδου Των Διαδικασιών </a:t>
            </a:r>
            <a:r>
              <a:rPr lang="el-GR" sz="2800" b="1" i="1" u="sng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Τ</a:t>
            </a:r>
            <a:r>
              <a:rPr lang="el-GR" sz="2800" b="1" i="1" u="sng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ου Έργου</a:t>
            </a:r>
            <a:endParaRPr lang="el-GR" sz="2800" b="1" i="1" u="sng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06" y="1987501"/>
            <a:ext cx="1439839" cy="1081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Θέση υποσέλιδου 1"/>
          <p:cNvSpPr txBox="1">
            <a:spLocks/>
          </p:cNvSpPr>
          <p:nvPr/>
        </p:nvSpPr>
        <p:spPr>
          <a:xfrm>
            <a:off x="1340509" y="6443428"/>
            <a:ext cx="7711156" cy="287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7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41943" y="394591"/>
            <a:ext cx="78097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i="1" u="sng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ΟΡΓΑΝΩΣΗ</a:t>
            </a:r>
            <a:endParaRPr lang="en-US" sz="2400" b="1" i="1" u="sng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just"/>
            <a:endParaRPr lang="el-GR" sz="2200" i="1" dirty="0">
              <a:solidFill>
                <a:prstClr val="black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indent="-342900" algn="just">
              <a:buFont typeface="Wingdings" panose="05000000000000000000" pitchFamily="2" charset="2"/>
              <a:buChar char="Ø"/>
            </a:pP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Οργάνωση της επικοινωνίας μεταξύ των εταίρων για αποφυγή καθυστερήσεων διαχειριστικής ή διοικητικής φύσεως. </a:t>
            </a:r>
            <a:endParaRPr lang="el-GR" sz="2200" dirty="0" smtClean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Font typeface="Wingdings" panose="05000000000000000000" pitchFamily="2" charset="2"/>
              <a:buChar char="Ø"/>
            </a:pPr>
            <a:endParaRPr lang="el-GR" sz="2200" dirty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Font typeface="Wingdings" panose="05000000000000000000" pitchFamily="2" charset="2"/>
              <a:buChar char="Ø"/>
            </a:pP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</a:t>
            </a: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οποιαδήποτε </a:t>
            </a: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πληροφορία ή για τα δεδομένα που έπρεπε να δοθούν από τον Δήμο στους εταίρους η </a:t>
            </a: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επικοινωνία ορίστηκε να γίνεται κατευθείαν με </a:t>
            </a: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τον ίδιο που θα έκανε τη συλλογή/ενημέρωση, </a:t>
            </a: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κατά προτίμηση γραπτώς,  μέσω email ή </a:t>
            </a:r>
            <a:r>
              <a:rPr lang="en-US" sz="2200" dirty="0" err="1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en-US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  <a:r>
              <a:rPr lang="en-US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342900" algn="just">
              <a:buFont typeface="Wingdings" panose="05000000000000000000" pitchFamily="2" charset="2"/>
              <a:buChar char="Ø"/>
            </a:pPr>
            <a:endParaRPr lang="el-GR" sz="2200" dirty="0" smtClean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Συλλογή και καταγραφή δεδομένων για τους εταίρους που εμπλουτίζουν και συμπληρώνουν τα παραδοτέα ώστε να βοηθήσουν στα σωστά και άρτια αποτελέσματα</a:t>
            </a:r>
          </a:p>
          <a:p>
            <a:pPr indent="-342900" algn="just">
              <a:buFont typeface="Wingdings" panose="05000000000000000000" pitchFamily="2" charset="2"/>
              <a:buChar char="ü"/>
            </a:pPr>
            <a:endParaRPr lang="el-GR" sz="2200" dirty="0" smtClean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Όλα </a:t>
            </a: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παραδοτέα που ολοκληρώνονται ορίστηκε να στέλνονται αμέσως στο συντονιστή, ο οποίος τα κοινοποιεί και στους υπόλοιπους εταίρους.</a:t>
            </a:r>
          </a:p>
          <a:p>
            <a:pPr indent="-342900" algn="just">
              <a:buFont typeface="Wingdings" panose="05000000000000000000" pitchFamily="2" charset="2"/>
              <a:buChar char="Ø"/>
            </a:pPr>
            <a:endParaRPr lang="el-GR" sz="2200" dirty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b="1" i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      </a:t>
            </a:r>
          </a:p>
          <a:p>
            <a:endParaRPr lang="el-GR" sz="1200" b="1" i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42364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4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52221" y="446897"/>
            <a:ext cx="7129496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i="1" u="sng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ΔΕΔΟΜΕΝΑ ΠΟΥ ΔΟΘΗΚΑΝ</a:t>
            </a:r>
            <a:endParaRPr lang="en-US" sz="2400" dirty="0" smtClean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n-US" sz="1200" dirty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l-GR" dirty="0" smtClean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Αποστολή πληροφοριών με βάση τη συλλογή, καταγραφή, επεξεργασία δεδομένων που αφορούν τον αριθμό και τη χωρητικότητα των κάδων με τα </a:t>
            </a: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σύμμεικτα</a:t>
            </a:r>
            <a:r>
              <a:rPr lang="en-US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που </a:t>
            </a:r>
            <a:r>
              <a:rPr lang="el-GR" sz="2200" dirty="0" err="1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χωροθετούνται</a:t>
            </a: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 διαδρομή των απορριμματοφόρων στο Δήμο Νάξου &amp; Μικρών Κυκλάδων, τις ποσότητες ΑΣΑ, </a:t>
            </a: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τις εκθέσεις </a:t>
            </a: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αποβλήτων ΚΔΑΥ 2017 - 2018 και τα έργα ΠΕΣΔΑ. </a:t>
            </a:r>
            <a:endParaRPr lang="el-GR" sz="2200" dirty="0" smtClean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sz="2200" dirty="0" smtClean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Τηλεφωνική επαφή  με τους φορείς ΚΔΑΥ Νάξου, Ελληνική Εταιρεία Αξιοποίησης Ανακύκλωσης (ΕΕΑΑ) στην Αθήνα, </a:t>
            </a: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Αντιδημάρχων </a:t>
            </a: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Νάξου και το ΧΥΤΑ με σκοπό την ενημέρωση μας σε ότι αφορά τα </a:t>
            </a:r>
            <a:r>
              <a:rPr lang="el-GR" sz="2200" dirty="0" err="1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βιοαπόβλητα</a:t>
            </a:r>
            <a:r>
              <a:rPr lang="el-GR" sz="22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 τα σύμμεικτα  για τα </a:t>
            </a: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έτη 2017 και 2018. </a:t>
            </a:r>
            <a:endParaRPr lang="el-GR" sz="2200" dirty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l-GR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l-GR" sz="1200" dirty="0" smtClean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l-GR" sz="1200" dirty="0" smtClean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l-GR" sz="1200" dirty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42891" y="394942"/>
            <a:ext cx="7129496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i="1" u="sng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Θεματικός Χάρτης</a:t>
            </a:r>
            <a:endParaRPr lang="en-US" sz="2400" dirty="0" smtClean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Δημιουργία θεματικού χάρτη που απεικονίζει το δρομολόγιο και τα σημεία </a:t>
            </a:r>
            <a:r>
              <a:rPr lang="el-GR" sz="2200" dirty="0" err="1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χωροθέτησης</a:t>
            </a:r>
            <a:r>
              <a:rPr lang="el-GR" sz="22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των κάδων στη Χώρα και την ευρύτερη περιοχή αυτής. Το λογισμικό που χρησιμοποιήθηκε είναι το </a:t>
            </a:r>
            <a:r>
              <a:rPr lang="el-GR" sz="2000" dirty="0" err="1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el-GR" sz="20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10.6.1. που διαθέτει ο Δήμος Νάξου &amp; Μικρών Κυκλάδων όπου και μας παραχώρησε για τη πραγματοποίηση του.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l-GR" sz="2400" dirty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l-GR" sz="1200" b="1" i="1" dirty="0">
              <a:solidFill>
                <a:srgbClr val="40BAD2">
                  <a:lumMod val="75000"/>
                </a:srgbClr>
              </a:solidFill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pic>
        <p:nvPicPr>
          <p:cNvPr id="17" name="Εικόνα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75" y="2692487"/>
            <a:ext cx="5274310" cy="35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58731" y="431443"/>
            <a:ext cx="7267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Πρόταση ομοιόμορφης παρουσίασης θεματικών χαρτών </a:t>
            </a:r>
            <a:r>
              <a:rPr lang="el-GR" sz="24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 παραδοτέου 3.2.1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lang="el-GR" sz="2400" dirty="0" err="1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l-GR" sz="24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που διαμορφώθηκε για το σκοπό αυτό με τη χρήση του λογισμικού </a:t>
            </a:r>
            <a:r>
              <a:rPr lang="el-GR" sz="2400" dirty="0" err="1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el-GR" sz="2400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10.6.1. </a:t>
            </a:r>
            <a:endParaRPr lang="el-GR" sz="2400" dirty="0" smtClean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pic>
        <p:nvPicPr>
          <p:cNvPr id="23" name="Εικόνα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10" y="1698729"/>
            <a:ext cx="6508233" cy="45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72383" y="179877"/>
            <a:ext cx="3489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i="1" u="sng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Ποσότητες ΑΣΑ</a:t>
            </a:r>
            <a:endParaRPr lang="en-US" sz="2400" dirty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sz="2400" dirty="0" smtClean="0">
              <a:solidFill>
                <a:prstClr val="black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pic>
        <p:nvPicPr>
          <p:cNvPr id="22" name="Εικόνα 2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0" t="26969" r="58103" b="11066"/>
          <a:stretch/>
        </p:blipFill>
        <p:spPr bwMode="auto">
          <a:xfrm>
            <a:off x="3053200" y="1010874"/>
            <a:ext cx="4414457" cy="5195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03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5338" y="44450"/>
            <a:ext cx="3029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00898" y="296484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54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68" y="-4845"/>
            <a:ext cx="3029339" cy="1703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23982" y="208486"/>
            <a:ext cx="71556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i="1" u="sng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Προβλεπόμενα Έργα ΠΕΣΔΑ</a:t>
            </a:r>
            <a:endParaRPr lang="en-US" sz="2400" b="1" i="1" u="sng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just"/>
            <a:endParaRPr lang="el-GR" sz="16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 πλαίσιο πρόσκλησης για υποβολή αίτησης χρηματοδότησης, του Άξονα Προτεραιότητας 14 «ΔΙΑΤΗΡΗΣΗ ΚΑΙ ΠΡΟΣΤΑΣΙΑ ΤΟΥ ΠΕΡΙΒΑΛΛΟΝΤΟΣ – ΠΡΟΑΓΩΓΗ ΤΗΣ ΑΠΟΔΟΤΙΚΗΣ ΧΡΗΣΗΣ ΤΩΝ ΠΟΡΩΝ» του Ε.Π. «ΥΠΟΔΟΜΕΣ ΜΕΤΑΦΟΡΩΝ, ΠΕΡΙΒΑΛΛΟΝ &amp; ΑΕΙΦΟΡΟΣ ΑΝΑΠΤΥΞΗ» (ΕΠ-ΥΜΕΠΕΡΑΑ), ο οποίος συγχρηματοδοτείται από το Ταμείο Συνοχής βάσει της Α.Π.5101/28.04.2016 Πρόσκλησης (κωδικός 14.6i.26‐27.1) της Ειδικής Υπηρεσίας Διαχείρισης του ΕΠ-ΥΜΕΠΕΡΑΑ (ΕΥΔ/ΕΠ‐ΥΜΕΠΕΡΑΑ) με τίτλο «Δράσεις για την Ολοκληρωμένη Διαχείριση Αστικών Αποβλήτων», ο Δήμος Νάξου έχει υποβάλει αίτηση χρηματοδότησης για την πράξη με τίτλο «Δράσεις Για Την Ολοκληρωμένη Διαχείριση Αστικών Αποβλήτων Δήμου Νάξου και Μικρών Κυκλάδων» και η αίτηση είναι σε διαδικασία αξιολόγησης. Στην πράξη προβλέπεται να υλοποιηθούν </a:t>
            </a:r>
            <a:r>
              <a:rPr lang="el-GR" dirty="0" err="1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υποέργα</a:t>
            </a:r>
            <a:r>
              <a:rPr lang="el-GR" dirty="0">
                <a:solidFill>
                  <a:prstClr val="black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που  προβλέπονται στον ΠΕΣΔΑ νοτίου αιγαίου.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75970"/>
          <a:stretch/>
        </p:blipFill>
        <p:spPr>
          <a:xfrm>
            <a:off x="9752442" y="2710864"/>
            <a:ext cx="1649284" cy="7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978" r="29668"/>
          <a:stretch/>
        </p:blipFill>
        <p:spPr>
          <a:xfrm>
            <a:off x="9291344" y="4551567"/>
            <a:ext cx="1306286" cy="110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41" r="44700"/>
          <a:stretch/>
        </p:blipFill>
        <p:spPr>
          <a:xfrm>
            <a:off x="9706312" y="3624690"/>
            <a:ext cx="1974624" cy="681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4071" t="1" b="6213"/>
          <a:stretch/>
        </p:blipFill>
        <p:spPr>
          <a:xfrm>
            <a:off x="10093062" y="5879495"/>
            <a:ext cx="1289614" cy="792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2273" r="15677" b="17656"/>
          <a:stretch/>
        </p:blipFill>
        <p:spPr>
          <a:xfrm>
            <a:off x="10589207" y="4551567"/>
            <a:ext cx="1388555" cy="990445"/>
          </a:xfrm>
          <a:prstGeom prst="rect">
            <a:avLst/>
          </a:prstGeom>
        </p:spPr>
      </p:pic>
      <p:sp>
        <p:nvSpPr>
          <p:cNvPr id="1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404852" y="6434051"/>
            <a:ext cx="7711156" cy="287424"/>
          </a:xfrm>
        </p:spPr>
        <p:txBody>
          <a:bodyPr/>
          <a:lstStyle/>
          <a:p>
            <a:r>
              <a:rPr lang="el-GR" dirty="0"/>
              <a:t>Η πράξη συγχρηματοδοτείται από την Ευρωπαϊκή Ένωση (ΕΤΠΑ) και από Εθνικούς Πόρους της Ελλάδας και της Κύπρου στο πλαίσιο του Προγράμματος INTERREG V-A «EΛΛΑΔΑ – ΚΥΠΡΟΣ», 2014-2020. </a:t>
            </a:r>
            <a:endParaRPr lang="en-US" dirty="0"/>
          </a:p>
        </p:txBody>
      </p:sp>
      <p:pic>
        <p:nvPicPr>
          <p:cNvPr id="17" name="Εικόνα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t="42702" r="22706" b="18450"/>
          <a:stretch/>
        </p:blipFill>
        <p:spPr bwMode="auto">
          <a:xfrm>
            <a:off x="1521229" y="3624691"/>
            <a:ext cx="7296374" cy="2668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241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959</TotalTime>
  <Words>1798</Words>
  <Application>Microsoft Office PowerPoint</Application>
  <PresentationFormat>Ευρεία οθόνη</PresentationFormat>
  <Paragraphs>208</Paragraphs>
  <Slides>28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8" baseType="lpstr">
      <vt:lpstr>SimSun</vt:lpstr>
      <vt:lpstr>Arial</vt:lpstr>
      <vt:lpstr>Calibri</vt:lpstr>
      <vt:lpstr>Corbel</vt:lpstr>
      <vt:lpstr>Gabriola</vt:lpstr>
      <vt:lpstr>Times New Roman</vt:lpstr>
      <vt:lpstr>Verdana</vt:lpstr>
      <vt:lpstr>Wingdings</vt:lpstr>
      <vt:lpstr>Wingdings 2</vt:lpstr>
      <vt:lpstr>Frame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Costas Costa</dc:creator>
  <cp:lastModifiedBy>User</cp:lastModifiedBy>
  <cp:revision>137</cp:revision>
  <cp:lastPrinted>2019-12-03T18:21:19Z</cp:lastPrinted>
  <dcterms:created xsi:type="dcterms:W3CDTF">2018-10-22T12:51:57Z</dcterms:created>
  <dcterms:modified xsi:type="dcterms:W3CDTF">2019-12-03T18:52:31Z</dcterms:modified>
</cp:coreProperties>
</file>