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9" r:id="rId2"/>
    <p:sldId id="257" r:id="rId3"/>
    <p:sldId id="285" r:id="rId4"/>
    <p:sldId id="291" r:id="rId5"/>
    <p:sldId id="295" r:id="rId6"/>
    <p:sldId id="303" r:id="rId7"/>
    <p:sldId id="304" r:id="rId8"/>
    <p:sldId id="305" r:id="rId9"/>
    <p:sldId id="306" r:id="rId10"/>
    <p:sldId id="307" r:id="rId11"/>
    <p:sldId id="308" r:id="rId12"/>
    <p:sldId id="309" r:id="rId13"/>
    <p:sldId id="310" r:id="rId14"/>
    <p:sldId id="311" r:id="rId15"/>
    <p:sldId id="312" r:id="rId16"/>
    <p:sldId id="313" r:id="rId17"/>
    <p:sldId id="314" r:id="rId18"/>
    <p:sldId id="262" r:id="rId19"/>
    <p:sldId id="261" r:id="rId20"/>
  </p:sldIdLst>
  <p:sldSz cx="24384000" cy="13716000"/>
  <p:notesSz cx="6858000" cy="9144000"/>
  <p:defaultTextStyle>
    <a:defPPr>
      <a:defRPr lang="en-US"/>
    </a:defPPr>
    <a:lvl1pPr algn="l" defTabSz="825500" rtl="0" eaLnBrk="0" fontAlgn="base" hangingPunct="0">
      <a:spcBef>
        <a:spcPct val="0"/>
      </a:spcBef>
      <a:spcAft>
        <a:spcPct val="0"/>
      </a:spcAft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1pPr>
    <a:lvl2pPr marL="457200" indent="-228600" algn="l" defTabSz="825500" rtl="0" eaLnBrk="0" fontAlgn="base" hangingPunct="0">
      <a:spcBef>
        <a:spcPct val="0"/>
      </a:spcBef>
      <a:spcAft>
        <a:spcPct val="0"/>
      </a:spcAft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2pPr>
    <a:lvl3pPr marL="914400" indent="-457200" algn="l" defTabSz="825500" rtl="0" eaLnBrk="0" fontAlgn="base" hangingPunct="0">
      <a:spcBef>
        <a:spcPct val="0"/>
      </a:spcBef>
      <a:spcAft>
        <a:spcPct val="0"/>
      </a:spcAft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3pPr>
    <a:lvl4pPr marL="1371600" indent="-685800" algn="l" defTabSz="825500" rtl="0" eaLnBrk="0" fontAlgn="base" hangingPunct="0">
      <a:spcBef>
        <a:spcPct val="0"/>
      </a:spcBef>
      <a:spcAft>
        <a:spcPct val="0"/>
      </a:spcAft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4pPr>
    <a:lvl5pPr marL="1828800" indent="-914400" algn="l" defTabSz="825500" rtl="0" eaLnBrk="0" fontAlgn="base" hangingPunct="0">
      <a:spcBef>
        <a:spcPct val="0"/>
      </a:spcBef>
      <a:spcAft>
        <a:spcPct val="0"/>
      </a:spcAft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5pPr>
    <a:lvl6pPr marL="2286000" algn="l" defTabSz="914400" rtl="0" eaLnBrk="1" latinLnBrk="0" hangingPunct="1"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6pPr>
    <a:lvl7pPr marL="2743200" algn="l" defTabSz="914400" rtl="0" eaLnBrk="1" latinLnBrk="0" hangingPunct="1"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7pPr>
    <a:lvl8pPr marL="3200400" algn="l" defTabSz="914400" rtl="0" eaLnBrk="1" latinLnBrk="0" hangingPunct="1"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8pPr>
    <a:lvl9pPr marL="3657600" algn="l" defTabSz="914400" rtl="0" eaLnBrk="1" latinLnBrk="0" hangingPunct="1"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9pPr>
  </p:defaultTextStyle>
  <p:extLst>
    <p:ext uri="{EFAFB233-063F-42B5-8137-9DF3F51BA10A}">
      <p15:sldGuideLst xmlns:p15="http://schemas.microsoft.com/office/powerpoint/2012/main">
        <p15:guide id="1" pos="740">
          <p15:clr>
            <a:srgbClr val="A4A3A4"/>
          </p15:clr>
        </p15:guide>
        <p15:guide id="2" orient="horz" pos="691">
          <p15:clr>
            <a:srgbClr val="A4A3A4"/>
          </p15:clr>
        </p15:guide>
        <p15:guide id="3" orient="horz" pos="7903" userDrawn="1">
          <p15:clr>
            <a:srgbClr val="A4A3A4"/>
          </p15:clr>
        </p15:guide>
        <p15:guide id="4" pos="14620">
          <p15:clr>
            <a:srgbClr val="A4A3A4"/>
          </p15:clr>
        </p15:guide>
        <p15:guide id="5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D3FF"/>
    <a:srgbClr val="FFFFFF"/>
    <a:srgbClr val="292829"/>
    <a:srgbClr val="C4CBD1"/>
    <a:srgbClr val="416FFE"/>
    <a:srgbClr val="000000"/>
    <a:srgbClr val="F0F4F7"/>
    <a:srgbClr val="7E7C80"/>
    <a:srgbClr val="878588"/>
    <a:srgbClr val="F74B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2876"/>
  </p:normalViewPr>
  <p:slideViewPr>
    <p:cSldViewPr showGuides="1">
      <p:cViewPr varScale="1">
        <p:scale>
          <a:sx n="58" d="100"/>
          <a:sy n="58" d="100"/>
        </p:scale>
        <p:origin x="372" y="108"/>
      </p:cViewPr>
      <p:guideLst>
        <p:guide pos="740"/>
        <p:guide orient="horz" pos="691"/>
        <p:guide orient="horz" pos="7903"/>
        <p:guide pos="146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3" d="100"/>
        <a:sy n="7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defRPr sz="1200"/>
            </a:lvl1pPr>
          </a:lstStyle>
          <a:p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>
              <a:defRPr sz="1200"/>
            </a:lvl1pPr>
          </a:lstStyle>
          <a:p>
            <a:fld id="{7C28E385-EB9C-564E-9211-E232FEF8F4E8}" type="datetimeFigureOut">
              <a:rPr lang="en-US" altLang="en-US"/>
              <a:pPr/>
              <a:t>04-Dec-19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>
              <a:defRPr sz="1200"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>
              <a:defRPr sz="1200"/>
            </a:lvl1pPr>
          </a:lstStyle>
          <a:p>
            <a:fld id="{E826F3B1-BF39-5742-BB1D-197BBAEAA9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79142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98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x-none" altLang="x-none" noProof="0" smtClean="0">
                <a:sym typeface="Helvetica Neue" charset="0"/>
              </a:rPr>
              <a:t>Click to edit Master text styles</a:t>
            </a:r>
          </a:p>
          <a:p>
            <a:pPr lvl="1"/>
            <a:r>
              <a:rPr lang="x-none" altLang="x-none" noProof="0" smtClean="0">
                <a:sym typeface="Helvetica Neue" charset="0"/>
              </a:rPr>
              <a:t>Second level</a:t>
            </a:r>
          </a:p>
          <a:p>
            <a:pPr lvl="2"/>
            <a:r>
              <a:rPr lang="x-none" altLang="x-none" noProof="0" smtClean="0">
                <a:sym typeface="Helvetica Neue" charset="0"/>
              </a:rPr>
              <a:t>Third level</a:t>
            </a:r>
          </a:p>
          <a:p>
            <a:pPr lvl="3"/>
            <a:r>
              <a:rPr lang="x-none" altLang="x-none" noProof="0" smtClean="0">
                <a:sym typeface="Helvetica Neue" charset="0"/>
              </a:rPr>
              <a:t>Fourth level</a:t>
            </a:r>
          </a:p>
          <a:p>
            <a:pPr lvl="4"/>
            <a:r>
              <a:rPr lang="x-none" altLang="x-none" noProof="0" smtClean="0">
                <a:sym typeface="Helvetica Neue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03164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1pPr>
    <a:lvl2pPr indent="2286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indent="4572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indent="6858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indent="9144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957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3567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5314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480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0066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655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436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031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555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736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527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035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618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145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995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1713" y="1729334"/>
            <a:ext cx="19504148" cy="2178050"/>
          </a:xfrm>
        </p:spPr>
        <p:txBody>
          <a:bodyPr/>
          <a:lstStyle>
            <a:lvl1pPr>
              <a:lnSpc>
                <a:spcPct val="100000"/>
              </a:lnSpc>
              <a:defRPr b="1" i="0">
                <a:solidFill>
                  <a:schemeClr val="bg1"/>
                </a:solidFill>
                <a:latin typeface="Montserrat Semi" charset="0"/>
                <a:ea typeface="Montserrat Semi" charset="0"/>
                <a:cs typeface="Montserrat Semi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1713" y="4121696"/>
            <a:ext cx="20477162" cy="7019925"/>
          </a:xfrm>
        </p:spPr>
        <p:txBody>
          <a:bodyPr/>
          <a:lstStyle>
            <a:lvl1pPr algn="just">
              <a:lnSpc>
                <a:spcPct val="180000"/>
              </a:lnSpc>
              <a:defRPr sz="2200"/>
            </a:lvl1pPr>
            <a:lvl2pPr algn="just">
              <a:lnSpc>
                <a:spcPct val="180000"/>
              </a:lnSpc>
              <a:defRPr sz="2200"/>
            </a:lvl2pPr>
            <a:lvl3pPr algn="just">
              <a:lnSpc>
                <a:spcPct val="180000"/>
              </a:lnSpc>
              <a:defRPr sz="2200"/>
            </a:lvl3pPr>
            <a:lvl4pPr algn="just">
              <a:lnSpc>
                <a:spcPct val="180000"/>
              </a:lnSpc>
              <a:defRPr sz="2200"/>
            </a:lvl4pPr>
            <a:lvl5pPr algn="just">
              <a:lnSpc>
                <a:spcPct val="180000"/>
              </a:lnSpc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/>
          </p:cNvSpPr>
          <p:nvPr userDrawn="1">
            <p:ph type="sldNum" sz="quarter" idx="10"/>
          </p:nvPr>
        </p:nvSpPr>
        <p:spPr>
          <a:xfrm>
            <a:off x="11111880" y="12820024"/>
            <a:ext cx="895350" cy="4826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>
              <a:defRPr/>
            </a:pPr>
            <a:fld id="{C4EB2ADA-83FC-0547-8CB3-FE1D4EC3A4C0}" type="slidenum">
              <a:rPr lang="x-none" altLang="x-none" smtClean="0"/>
              <a:pPr>
                <a:defRPr/>
              </a:pPr>
              <a:t>‹#›</a:t>
            </a:fld>
            <a:endParaRPr lang="x-none" altLang="x-none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12" y="12550534"/>
            <a:ext cx="1535341" cy="8424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024" y="12550534"/>
            <a:ext cx="2613628" cy="77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606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460864" y="1008282"/>
            <a:ext cx="5113337" cy="5111750"/>
          </a:xfr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863408" y="1008282"/>
            <a:ext cx="5113337" cy="5111750"/>
          </a:xfr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2265952" y="1008282"/>
            <a:ext cx="5113337" cy="5111750"/>
          </a:xfr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7668497" y="1008282"/>
            <a:ext cx="5113337" cy="5111750"/>
          </a:xfr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460864" y="6497960"/>
            <a:ext cx="5113337" cy="5111750"/>
          </a:xfr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863408" y="6497960"/>
            <a:ext cx="5113337" cy="5111750"/>
          </a:xfr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12265952" y="6497960"/>
            <a:ext cx="5113337" cy="5111750"/>
          </a:xfr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17668497" y="6497960"/>
            <a:ext cx="5113337" cy="5111750"/>
          </a:xfr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" y="12433767"/>
            <a:ext cx="2211739" cy="121366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7904" y="12720400"/>
            <a:ext cx="3263008" cy="962757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460864" y="1008282"/>
            <a:ext cx="5113337" cy="5111750"/>
          </a:xfr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863408" y="1008282"/>
            <a:ext cx="5113337" cy="5111750"/>
          </a:xfr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2265952" y="1008282"/>
            <a:ext cx="5113337" cy="5111750"/>
          </a:xfr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7668497" y="1008282"/>
            <a:ext cx="5113337" cy="5111750"/>
          </a:xfr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460864" y="6497960"/>
            <a:ext cx="5113337" cy="5111750"/>
          </a:xfr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863408" y="6497960"/>
            <a:ext cx="5113337" cy="5111750"/>
          </a:xfr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12265952" y="6497960"/>
            <a:ext cx="5113337" cy="5111750"/>
          </a:xfr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17668497" y="6497960"/>
            <a:ext cx="5113337" cy="5111750"/>
          </a:xfr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757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 bwMode="auto">
          <a:xfrm>
            <a:off x="2120900" y="2278063"/>
            <a:ext cx="20627975" cy="217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x-none" altLang="x-none">
                <a:sym typeface="Poppins Medium" charset="0"/>
              </a:rPr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 bwMode="auto">
          <a:xfrm>
            <a:off x="2271713" y="4670425"/>
            <a:ext cx="20477162" cy="701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x-none" altLang="x-none">
                <a:sym typeface="Poppins" charset="0"/>
              </a:rPr>
              <a:t>Click to edit Master text styles</a:t>
            </a:r>
          </a:p>
          <a:p>
            <a:pPr lvl="1"/>
            <a:r>
              <a:rPr lang="x-none" altLang="x-none" dirty="0">
                <a:sym typeface="Poppins" charset="0"/>
              </a:rPr>
              <a:t>Second level</a:t>
            </a:r>
          </a:p>
          <a:p>
            <a:pPr lvl="2"/>
            <a:r>
              <a:rPr lang="x-none" altLang="x-none" dirty="0">
                <a:sym typeface="Poppins" charset="0"/>
              </a:rPr>
              <a:t>Third level</a:t>
            </a:r>
          </a:p>
          <a:p>
            <a:pPr lvl="3"/>
            <a:r>
              <a:rPr lang="x-none" altLang="x-none" dirty="0">
                <a:sym typeface="Poppins" charset="0"/>
              </a:rPr>
              <a:t>Fourth level</a:t>
            </a:r>
          </a:p>
          <a:p>
            <a:pPr lvl="4"/>
            <a:r>
              <a:rPr lang="x-none" altLang="x-none" dirty="0">
                <a:sym typeface="Poppi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0" r:id="rId1"/>
    <p:sldLayoutId id="2147483792" r:id="rId2"/>
    <p:sldLayoutId id="2147483793" r:id="rId3"/>
    <p:sldLayoutId id="2147483791" r:id="rId4"/>
  </p:sldLayoutIdLst>
  <p:timing>
    <p:tnLst>
      <p:par>
        <p:cTn id="1" dur="indefinite" restart="never" nodeType="tmRoot"/>
      </p:par>
    </p:tnLst>
  </p:timing>
  <p:txStyles>
    <p:titleStyle>
      <a:lvl1pPr algn="l" defTabSz="825500" rtl="0" eaLnBrk="0" fontAlgn="base" hangingPunct="0">
        <a:spcBef>
          <a:spcPct val="0"/>
        </a:spcBef>
        <a:spcAft>
          <a:spcPct val="0"/>
        </a:spcAft>
        <a:defRPr sz="10000" b="1" i="0" kern="1200">
          <a:solidFill>
            <a:schemeClr val="bg1"/>
          </a:solidFill>
          <a:latin typeface="Montserrat Semi" charset="0"/>
          <a:ea typeface="Montserrat Semi" charset="0"/>
          <a:cs typeface="Montserrat Semi" charset="0"/>
          <a:sym typeface="Poppins Medium" charset="0"/>
        </a:defRPr>
      </a:lvl1pPr>
      <a:lvl2pPr algn="l" defTabSz="825500" rtl="0" eaLnBrk="0" fontAlgn="base" hangingPunct="0">
        <a:spcBef>
          <a:spcPct val="0"/>
        </a:spcBef>
        <a:spcAft>
          <a:spcPct val="0"/>
        </a:spcAft>
        <a:defRPr sz="10000" b="1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 charset="0"/>
        </a:defRPr>
      </a:lvl2pPr>
      <a:lvl3pPr algn="l" defTabSz="825500" rtl="0" eaLnBrk="0" fontAlgn="base" hangingPunct="0">
        <a:spcBef>
          <a:spcPct val="0"/>
        </a:spcBef>
        <a:spcAft>
          <a:spcPct val="0"/>
        </a:spcAft>
        <a:defRPr sz="10000" b="1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 charset="0"/>
        </a:defRPr>
      </a:lvl3pPr>
      <a:lvl4pPr algn="l" defTabSz="825500" rtl="0" eaLnBrk="0" fontAlgn="base" hangingPunct="0">
        <a:spcBef>
          <a:spcPct val="0"/>
        </a:spcBef>
        <a:spcAft>
          <a:spcPct val="0"/>
        </a:spcAft>
        <a:defRPr sz="10000" b="1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 charset="0"/>
        </a:defRPr>
      </a:lvl4pPr>
      <a:lvl5pPr algn="l" defTabSz="825500" rtl="0" eaLnBrk="0" fontAlgn="base" hangingPunct="0">
        <a:spcBef>
          <a:spcPct val="0"/>
        </a:spcBef>
        <a:spcAft>
          <a:spcPct val="0"/>
        </a:spcAft>
        <a:defRPr sz="10000" b="1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 charset="0"/>
        </a:defRPr>
      </a:lvl5pPr>
      <a:lvl6pPr marL="457200" algn="l" defTabSz="825500" rtl="0" fontAlgn="base" hangingPunct="0">
        <a:lnSpc>
          <a:spcPct val="80000"/>
        </a:lnSpc>
        <a:spcBef>
          <a:spcPct val="0"/>
        </a:spcBef>
        <a:spcAft>
          <a:spcPct val="0"/>
        </a:spcAft>
        <a:defRPr sz="10000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6pPr>
      <a:lvl7pPr marL="914400" algn="l" defTabSz="825500" rtl="0" fontAlgn="base" hangingPunct="0">
        <a:lnSpc>
          <a:spcPct val="80000"/>
        </a:lnSpc>
        <a:spcBef>
          <a:spcPct val="0"/>
        </a:spcBef>
        <a:spcAft>
          <a:spcPct val="0"/>
        </a:spcAft>
        <a:defRPr sz="10000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7pPr>
      <a:lvl8pPr marL="1371600" algn="l" defTabSz="825500" rtl="0" fontAlgn="base" hangingPunct="0">
        <a:lnSpc>
          <a:spcPct val="80000"/>
        </a:lnSpc>
        <a:spcBef>
          <a:spcPct val="0"/>
        </a:spcBef>
        <a:spcAft>
          <a:spcPct val="0"/>
        </a:spcAft>
        <a:defRPr sz="10000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8pPr>
      <a:lvl9pPr marL="1828800" algn="l" defTabSz="825500" rtl="0" fontAlgn="base" hangingPunct="0">
        <a:lnSpc>
          <a:spcPct val="80000"/>
        </a:lnSpc>
        <a:spcBef>
          <a:spcPct val="0"/>
        </a:spcBef>
        <a:spcAft>
          <a:spcPct val="0"/>
        </a:spcAft>
        <a:defRPr sz="10000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9pPr>
    </p:titleStyle>
    <p:bodyStyle>
      <a:lvl1pPr algn="l" defTabSz="825500" rtl="0" eaLnBrk="0" fontAlgn="base" hangingPunct="0">
        <a:lnSpc>
          <a:spcPct val="180000"/>
        </a:lnSpc>
        <a:spcBef>
          <a:spcPct val="0"/>
        </a:spcBef>
        <a:spcAft>
          <a:spcPct val="0"/>
        </a:spcAft>
        <a:defRPr sz="2200" kern="1200">
          <a:solidFill>
            <a:schemeClr val="bg2"/>
          </a:solidFill>
          <a:latin typeface="Open Sans" charset="0"/>
          <a:ea typeface="Open Sans" charset="0"/>
          <a:cs typeface="Open Sans" charset="0"/>
          <a:sym typeface="Poppins" charset="0"/>
        </a:defRPr>
      </a:lvl1pPr>
      <a:lvl2pPr indent="228600" algn="l" defTabSz="825500" rtl="0" eaLnBrk="0" fontAlgn="base" hangingPunct="0">
        <a:lnSpc>
          <a:spcPct val="180000"/>
        </a:lnSpc>
        <a:spcBef>
          <a:spcPct val="0"/>
        </a:spcBef>
        <a:spcAft>
          <a:spcPct val="0"/>
        </a:spcAft>
        <a:defRPr sz="2200" kern="1200">
          <a:solidFill>
            <a:schemeClr val="bg2"/>
          </a:solidFill>
          <a:latin typeface="Open Sans" charset="0"/>
          <a:ea typeface="Open Sans" charset="0"/>
          <a:cs typeface="Open Sans" charset="0"/>
          <a:sym typeface="Poppins" charset="0"/>
        </a:defRPr>
      </a:lvl2pPr>
      <a:lvl3pPr indent="457200" algn="l" defTabSz="825500" rtl="0" eaLnBrk="0" fontAlgn="base" hangingPunct="0">
        <a:lnSpc>
          <a:spcPct val="180000"/>
        </a:lnSpc>
        <a:spcBef>
          <a:spcPct val="0"/>
        </a:spcBef>
        <a:spcAft>
          <a:spcPct val="0"/>
        </a:spcAft>
        <a:defRPr sz="2200" kern="1200">
          <a:solidFill>
            <a:schemeClr val="bg2"/>
          </a:solidFill>
          <a:latin typeface="Open Sans" charset="0"/>
          <a:ea typeface="Open Sans" charset="0"/>
          <a:cs typeface="Open Sans" charset="0"/>
          <a:sym typeface="Poppins" charset="0"/>
        </a:defRPr>
      </a:lvl3pPr>
      <a:lvl4pPr indent="685800" algn="l" defTabSz="825500" rtl="0" eaLnBrk="0" fontAlgn="base" hangingPunct="0">
        <a:lnSpc>
          <a:spcPct val="180000"/>
        </a:lnSpc>
        <a:spcBef>
          <a:spcPct val="0"/>
        </a:spcBef>
        <a:spcAft>
          <a:spcPct val="0"/>
        </a:spcAft>
        <a:defRPr sz="2200" kern="1200">
          <a:solidFill>
            <a:schemeClr val="bg2"/>
          </a:solidFill>
          <a:latin typeface="Open Sans" charset="0"/>
          <a:ea typeface="Open Sans" charset="0"/>
          <a:cs typeface="Open Sans" charset="0"/>
          <a:sym typeface="Poppins" charset="0"/>
        </a:defRPr>
      </a:lvl4pPr>
      <a:lvl5pPr indent="914400" algn="l" defTabSz="825500" rtl="0" eaLnBrk="0" fontAlgn="base" hangingPunct="0">
        <a:lnSpc>
          <a:spcPct val="180000"/>
        </a:lnSpc>
        <a:spcBef>
          <a:spcPct val="0"/>
        </a:spcBef>
        <a:spcAft>
          <a:spcPct val="0"/>
        </a:spcAft>
        <a:defRPr sz="2200" kern="1200">
          <a:solidFill>
            <a:schemeClr val="bg2"/>
          </a:solidFill>
          <a:latin typeface="Open Sans" charset="0"/>
          <a:ea typeface="Open Sans" charset="0"/>
          <a:cs typeface="Open Sans" charset="0"/>
          <a:sym typeface="Poppi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kvotis@iti.gr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fnalmpantis@iti.gr" TargetMode="External"/><Relationship Id="rId5" Type="http://schemas.openxmlformats.org/officeDocument/2006/relationships/hyperlink" Target="mailto:athielef@iti.gr" TargetMode="External"/><Relationship Id="rId4" Type="http://schemas.openxmlformats.org/officeDocument/2006/relationships/hyperlink" Target="mailto:arispapapro@iti.gr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21.png"/><Relationship Id="rId4" Type="http://schemas.openxmlformats.org/officeDocument/2006/relationships/image" Target="../media/image10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/>
          </p:cNvSpPr>
          <p:nvPr/>
        </p:nvSpPr>
        <p:spPr bwMode="auto">
          <a:xfrm>
            <a:off x="10031760" y="5489848"/>
            <a:ext cx="4536504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eaLnBrk="1">
              <a:defRPr/>
            </a:pPr>
            <a:r>
              <a:rPr lang="en-US" altLang="x-none" sz="10000" b="1" dirty="0" smtClean="0">
                <a:solidFill>
                  <a:srgbClr val="000000"/>
                </a:solidFill>
                <a:latin typeface="Montserrat Semi" charset="0"/>
                <a:ea typeface="Montserrat Semi" charset="0"/>
                <a:cs typeface="Montserrat Semi" charset="0"/>
                <a:sym typeface="Poppins Medium" charset="0"/>
              </a:rPr>
              <a:t>BIOMA</a:t>
            </a:r>
            <a:endParaRPr lang="x-none" altLang="x-none" sz="10000" b="1" dirty="0">
              <a:solidFill>
                <a:srgbClr val="000000"/>
              </a:solidFill>
              <a:latin typeface="Montserrat Semi" charset="0"/>
              <a:ea typeface="Montserrat Semi" charset="0"/>
              <a:cs typeface="Montserrat Semi" charset="0"/>
              <a:sym typeface="Poppins Medium" charset="0"/>
            </a:endParaRPr>
          </a:p>
        </p:txBody>
      </p:sp>
      <p:sp>
        <p:nvSpPr>
          <p:cNvPr id="3" name="Text Box 3"/>
          <p:cNvSpPr txBox="1">
            <a:spLocks/>
          </p:cNvSpPr>
          <p:nvPr/>
        </p:nvSpPr>
        <p:spPr bwMode="auto">
          <a:xfrm>
            <a:off x="1174776" y="7578080"/>
            <a:ext cx="22970552" cy="2051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algn="ctr"/>
            <a:r>
              <a:rPr lang="el-GR" sz="3600" b="1" spc="300" dirty="0">
                <a:solidFill>
                  <a:srgbClr val="00B0F0"/>
                </a:solidFill>
              </a:rPr>
              <a:t>Αποκεντρωμένη διαχείριση των </a:t>
            </a:r>
            <a:r>
              <a:rPr lang="el-GR" sz="3600" b="1" spc="300" dirty="0" err="1">
                <a:solidFill>
                  <a:srgbClr val="00B0F0"/>
                </a:solidFill>
              </a:rPr>
              <a:t>βιοαποβλήτων</a:t>
            </a:r>
            <a:r>
              <a:rPr lang="el-GR" sz="3600" b="1" spc="300" dirty="0">
                <a:solidFill>
                  <a:srgbClr val="00B0F0"/>
                </a:solidFill>
              </a:rPr>
              <a:t> και Αξιοποίησή τους με χρήση εναλλακτικών και καινοτόμων συστημάτων επεξεργασίας</a:t>
            </a:r>
          </a:p>
          <a:p>
            <a:endParaRPr lang="el-GR" sz="3200" spc="300" dirty="0">
              <a:solidFill>
                <a:schemeClr val="bg1"/>
              </a:solidFill>
            </a:endParaRPr>
          </a:p>
          <a:p>
            <a:pPr algn="ctr"/>
            <a:r>
              <a:rPr lang="el-GR" sz="4000" spc="300" dirty="0">
                <a:solidFill>
                  <a:schemeClr val="bg1"/>
                </a:solidFill>
              </a:rPr>
              <a:t>Παραδοτέο </a:t>
            </a:r>
            <a:r>
              <a:rPr lang="en-US" sz="4000" spc="300" dirty="0">
                <a:solidFill>
                  <a:schemeClr val="bg1"/>
                </a:solidFill>
              </a:rPr>
              <a:t>5</a:t>
            </a:r>
            <a:r>
              <a:rPr lang="el-GR" sz="4000" spc="300" dirty="0" smtClean="0">
                <a:solidFill>
                  <a:schemeClr val="bg1"/>
                </a:solidFill>
              </a:rPr>
              <a:t>.2.</a:t>
            </a:r>
            <a:r>
              <a:rPr lang="en-US" sz="4000" spc="300" dirty="0" smtClean="0">
                <a:solidFill>
                  <a:schemeClr val="bg1"/>
                </a:solidFill>
              </a:rPr>
              <a:t>3</a:t>
            </a:r>
            <a:r>
              <a:rPr lang="el-GR" sz="4000" spc="300" dirty="0" smtClean="0">
                <a:solidFill>
                  <a:schemeClr val="bg1"/>
                </a:solidFill>
              </a:rPr>
              <a:t> </a:t>
            </a:r>
            <a:r>
              <a:rPr lang="el-GR" sz="4000" spc="300" dirty="0">
                <a:solidFill>
                  <a:schemeClr val="bg1"/>
                </a:solidFill>
              </a:rPr>
              <a:t>– </a:t>
            </a:r>
            <a:r>
              <a:rPr lang="el-GR" sz="4000" spc="300" dirty="0" smtClean="0">
                <a:solidFill>
                  <a:schemeClr val="bg1"/>
                </a:solidFill>
              </a:rPr>
              <a:t>Οδηγός Καλής Χρήσης</a:t>
            </a:r>
            <a:endParaRPr lang="el-GR" sz="4000" spc="3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912" y="764431"/>
            <a:ext cx="6672645" cy="36615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8184" y="1335053"/>
            <a:ext cx="8541823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740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52" y="1264211"/>
            <a:ext cx="5424347" cy="1038375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23368" y="968387"/>
            <a:ext cx="15959494" cy="2875905"/>
            <a:chOff x="2485675" y="3058869"/>
            <a:chExt cx="9130261" cy="2875905"/>
          </a:xfrm>
        </p:grpSpPr>
        <p:sp>
          <p:nvSpPr>
            <p:cNvPr id="8" name="Text Box 3"/>
            <p:cNvSpPr txBox="1">
              <a:spLocks/>
            </p:cNvSpPr>
            <p:nvPr/>
          </p:nvSpPr>
          <p:spPr bwMode="auto">
            <a:xfrm>
              <a:off x="2485676" y="3673689"/>
              <a:ext cx="5592762" cy="1584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/>
            <a:lstStyle/>
            <a:p>
              <a:pPr eaLnBrk="1">
                <a:defRPr/>
              </a:pPr>
              <a:r>
                <a:rPr lang="el-GR" altLang="x-none" sz="7200" b="1" dirty="0" err="1" smtClean="0">
                  <a:solidFill>
                    <a:srgbClr val="000000"/>
                  </a:solidFill>
                  <a:latin typeface="Montserrat Semi" charset="0"/>
                  <a:ea typeface="Montserrat Semi" charset="0"/>
                  <a:cs typeface="Montserrat Semi" charset="0"/>
                  <a:sym typeface="Poppins Medium" charset="0"/>
                </a:rPr>
                <a:t>Διαδραστικός</a:t>
              </a:r>
              <a:endParaRPr lang="el-GR" altLang="x-none" sz="7200" b="1" dirty="0" smtClean="0">
                <a:solidFill>
                  <a:srgbClr val="000000"/>
                </a:solidFill>
                <a:latin typeface="Montserrat Semi" charset="0"/>
                <a:ea typeface="Montserrat Semi" charset="0"/>
                <a:cs typeface="Montserrat Semi" charset="0"/>
                <a:sym typeface="Poppins Medium" charset="0"/>
              </a:endParaRPr>
            </a:p>
            <a:p>
              <a:pPr eaLnBrk="1">
                <a:defRPr/>
              </a:pPr>
              <a:r>
                <a:rPr lang="el-GR" altLang="x-none" sz="7200" b="1" dirty="0" smtClean="0">
                  <a:solidFill>
                    <a:srgbClr val="000000"/>
                  </a:solidFill>
                  <a:latin typeface="Montserrat Semi" charset="0"/>
                  <a:ea typeface="Montserrat Semi" charset="0"/>
                  <a:cs typeface="Montserrat Semi" charset="0"/>
                  <a:sym typeface="Poppins Medium" charset="0"/>
                </a:rPr>
                <a:t>Οδηγός</a:t>
              </a:r>
              <a:endParaRPr lang="x-none" altLang="x-none" sz="7200" b="1" dirty="0">
                <a:solidFill>
                  <a:srgbClr val="000000"/>
                </a:solidFill>
                <a:latin typeface="Montserrat Semi" charset="0"/>
                <a:ea typeface="Montserrat Semi" charset="0"/>
                <a:cs typeface="Montserrat Semi" charset="0"/>
                <a:sym typeface="Poppins Medium" charset="0"/>
              </a:endParaRPr>
            </a:p>
          </p:txBody>
        </p:sp>
        <p:sp>
          <p:nvSpPr>
            <p:cNvPr id="2" name="Rectangle 1"/>
            <p:cNvSpPr/>
            <p:nvPr/>
          </p:nvSpPr>
          <p:spPr bwMode="auto">
            <a:xfrm>
              <a:off x="2778125" y="5273824"/>
              <a:ext cx="8837811" cy="6609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80000"/>
                </a:lnSpc>
                <a:defRPr/>
              </a:pPr>
              <a:endParaRPr lang="en-US" sz="2400" dirty="0"/>
            </a:p>
          </p:txBody>
        </p:sp>
        <p:sp>
          <p:nvSpPr>
            <p:cNvPr id="7" name="Text Box 2"/>
            <p:cNvSpPr txBox="1">
              <a:spLocks/>
            </p:cNvSpPr>
            <p:nvPr/>
          </p:nvSpPr>
          <p:spPr bwMode="auto">
            <a:xfrm>
              <a:off x="2485675" y="3058869"/>
              <a:ext cx="5592762" cy="354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l-GR" altLang="x-none" sz="1800" spc="300" dirty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Παραδοτέο </a:t>
              </a:r>
              <a:r>
                <a:rPr lang="en-US" altLang="x-none" sz="1800" spc="300" dirty="0" smtClean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 |  </a:t>
              </a:r>
              <a:r>
                <a:rPr lang="el-GR" altLang="x-none" sz="1800" spc="300" dirty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5</a:t>
              </a:r>
              <a:r>
                <a:rPr lang="el-GR" altLang="x-none" sz="1800" spc="300" dirty="0" smtClean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.2.</a:t>
              </a:r>
              <a:r>
                <a:rPr lang="en-US" altLang="x-none" sz="1800" spc="300" dirty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3</a:t>
              </a:r>
              <a:endParaRPr lang="x-none" altLang="x-none" sz="1800" spc="300" dirty="0">
                <a:solidFill>
                  <a:schemeClr val="accent3"/>
                </a:solidFill>
                <a:latin typeface="Montserrat" charset="0"/>
                <a:ea typeface="Montserrat" charset="0"/>
                <a:cs typeface="Montserrat" charset="0"/>
                <a:sym typeface="Poppins SemiBold" charset="0"/>
              </a:endParaRPr>
            </a:p>
          </p:txBody>
        </p:sp>
      </p:grpSp>
      <p:pic>
        <p:nvPicPr>
          <p:cNvPr id="1028" name="Picture 4" descr="Αποτέλεσμα εικόνας για cursor transpar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360" y="5705872"/>
            <a:ext cx="36004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143" y="2897560"/>
            <a:ext cx="4171964" cy="74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4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52" y="1264211"/>
            <a:ext cx="5424347" cy="1038375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23368" y="968387"/>
            <a:ext cx="15959494" cy="2875905"/>
            <a:chOff x="2485675" y="3058869"/>
            <a:chExt cx="9130261" cy="2875905"/>
          </a:xfrm>
        </p:grpSpPr>
        <p:sp>
          <p:nvSpPr>
            <p:cNvPr id="8" name="Text Box 3"/>
            <p:cNvSpPr txBox="1">
              <a:spLocks/>
            </p:cNvSpPr>
            <p:nvPr/>
          </p:nvSpPr>
          <p:spPr bwMode="auto">
            <a:xfrm>
              <a:off x="2485676" y="3673689"/>
              <a:ext cx="5592762" cy="1584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/>
            <a:lstStyle/>
            <a:p>
              <a:pPr eaLnBrk="1">
                <a:defRPr/>
              </a:pPr>
              <a:r>
                <a:rPr lang="el-GR" altLang="x-none" sz="7200" b="1" dirty="0" err="1" smtClean="0">
                  <a:solidFill>
                    <a:srgbClr val="000000"/>
                  </a:solidFill>
                  <a:latin typeface="Montserrat Semi" charset="0"/>
                  <a:ea typeface="Montserrat Semi" charset="0"/>
                  <a:cs typeface="Montserrat Semi" charset="0"/>
                  <a:sym typeface="Poppins Medium" charset="0"/>
                </a:rPr>
                <a:t>Διαδραστικός</a:t>
              </a:r>
              <a:endParaRPr lang="el-GR" altLang="x-none" sz="7200" b="1" dirty="0" smtClean="0">
                <a:solidFill>
                  <a:srgbClr val="000000"/>
                </a:solidFill>
                <a:latin typeface="Montserrat Semi" charset="0"/>
                <a:ea typeface="Montserrat Semi" charset="0"/>
                <a:cs typeface="Montserrat Semi" charset="0"/>
                <a:sym typeface="Poppins Medium" charset="0"/>
              </a:endParaRPr>
            </a:p>
            <a:p>
              <a:pPr eaLnBrk="1">
                <a:defRPr/>
              </a:pPr>
              <a:r>
                <a:rPr lang="el-GR" altLang="x-none" sz="7200" b="1" dirty="0" smtClean="0">
                  <a:solidFill>
                    <a:srgbClr val="000000"/>
                  </a:solidFill>
                  <a:latin typeface="Montserrat Semi" charset="0"/>
                  <a:ea typeface="Montserrat Semi" charset="0"/>
                  <a:cs typeface="Montserrat Semi" charset="0"/>
                  <a:sym typeface="Poppins Medium" charset="0"/>
                </a:rPr>
                <a:t>Οδηγός</a:t>
              </a:r>
              <a:endParaRPr lang="x-none" altLang="x-none" sz="7200" b="1" dirty="0">
                <a:solidFill>
                  <a:srgbClr val="000000"/>
                </a:solidFill>
                <a:latin typeface="Montserrat Semi" charset="0"/>
                <a:ea typeface="Montserrat Semi" charset="0"/>
                <a:cs typeface="Montserrat Semi" charset="0"/>
                <a:sym typeface="Poppins Medium" charset="0"/>
              </a:endParaRPr>
            </a:p>
          </p:txBody>
        </p:sp>
        <p:sp>
          <p:nvSpPr>
            <p:cNvPr id="2" name="Rectangle 1"/>
            <p:cNvSpPr/>
            <p:nvPr/>
          </p:nvSpPr>
          <p:spPr bwMode="auto">
            <a:xfrm>
              <a:off x="2778125" y="5273824"/>
              <a:ext cx="8837811" cy="6609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80000"/>
                </a:lnSpc>
                <a:defRPr/>
              </a:pPr>
              <a:endParaRPr lang="en-US" sz="2400" dirty="0"/>
            </a:p>
          </p:txBody>
        </p:sp>
        <p:sp>
          <p:nvSpPr>
            <p:cNvPr id="7" name="Text Box 2"/>
            <p:cNvSpPr txBox="1">
              <a:spLocks/>
            </p:cNvSpPr>
            <p:nvPr/>
          </p:nvSpPr>
          <p:spPr bwMode="auto">
            <a:xfrm>
              <a:off x="2485675" y="3058869"/>
              <a:ext cx="5592762" cy="354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l-GR" altLang="x-none" sz="1800" spc="300" dirty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Παραδοτέο </a:t>
              </a:r>
              <a:r>
                <a:rPr lang="en-US" altLang="x-none" sz="1800" spc="300" dirty="0" smtClean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 |  </a:t>
              </a:r>
              <a:r>
                <a:rPr lang="el-GR" altLang="x-none" sz="1800" spc="300" dirty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5</a:t>
              </a:r>
              <a:r>
                <a:rPr lang="el-GR" altLang="x-none" sz="1800" spc="300" dirty="0" smtClean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.2.</a:t>
              </a:r>
              <a:r>
                <a:rPr lang="en-US" altLang="x-none" sz="1800" spc="300" dirty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3</a:t>
              </a:r>
              <a:endParaRPr lang="x-none" altLang="x-none" sz="1800" spc="300" dirty="0">
                <a:solidFill>
                  <a:schemeClr val="accent3"/>
                </a:solidFill>
                <a:latin typeface="Montserrat" charset="0"/>
                <a:ea typeface="Montserrat" charset="0"/>
                <a:cs typeface="Montserrat" charset="0"/>
                <a:sym typeface="Poppins SemiBold" charset="0"/>
              </a:endParaRPr>
            </a:p>
          </p:txBody>
        </p:sp>
      </p:grpSp>
      <p:pic>
        <p:nvPicPr>
          <p:cNvPr id="1028" name="Picture 4" descr="Αποτέλεσμα εικόνας για cursor transpar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360" y="5705872"/>
            <a:ext cx="36004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143" y="2897560"/>
            <a:ext cx="4171964" cy="74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2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52" y="1264211"/>
            <a:ext cx="5424347" cy="1038375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23368" y="968387"/>
            <a:ext cx="15959494" cy="2875905"/>
            <a:chOff x="2485675" y="3058869"/>
            <a:chExt cx="9130261" cy="2875905"/>
          </a:xfrm>
        </p:grpSpPr>
        <p:sp>
          <p:nvSpPr>
            <p:cNvPr id="8" name="Text Box 3"/>
            <p:cNvSpPr txBox="1">
              <a:spLocks/>
            </p:cNvSpPr>
            <p:nvPr/>
          </p:nvSpPr>
          <p:spPr bwMode="auto">
            <a:xfrm>
              <a:off x="2485676" y="3673689"/>
              <a:ext cx="5592762" cy="1584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/>
            <a:lstStyle/>
            <a:p>
              <a:pPr eaLnBrk="1">
                <a:defRPr/>
              </a:pPr>
              <a:r>
                <a:rPr lang="el-GR" altLang="x-none" sz="7200" b="1" dirty="0" err="1" smtClean="0">
                  <a:solidFill>
                    <a:srgbClr val="000000"/>
                  </a:solidFill>
                  <a:latin typeface="Montserrat Semi" charset="0"/>
                  <a:ea typeface="Montserrat Semi" charset="0"/>
                  <a:cs typeface="Montserrat Semi" charset="0"/>
                  <a:sym typeface="Poppins Medium" charset="0"/>
                </a:rPr>
                <a:t>Διαδραστικός</a:t>
              </a:r>
              <a:endParaRPr lang="el-GR" altLang="x-none" sz="7200" b="1" dirty="0" smtClean="0">
                <a:solidFill>
                  <a:srgbClr val="000000"/>
                </a:solidFill>
                <a:latin typeface="Montserrat Semi" charset="0"/>
                <a:ea typeface="Montserrat Semi" charset="0"/>
                <a:cs typeface="Montserrat Semi" charset="0"/>
                <a:sym typeface="Poppins Medium" charset="0"/>
              </a:endParaRPr>
            </a:p>
            <a:p>
              <a:pPr eaLnBrk="1">
                <a:defRPr/>
              </a:pPr>
              <a:r>
                <a:rPr lang="el-GR" altLang="x-none" sz="7200" b="1" dirty="0" smtClean="0">
                  <a:solidFill>
                    <a:srgbClr val="000000"/>
                  </a:solidFill>
                  <a:latin typeface="Montserrat Semi" charset="0"/>
                  <a:ea typeface="Montserrat Semi" charset="0"/>
                  <a:cs typeface="Montserrat Semi" charset="0"/>
                  <a:sym typeface="Poppins Medium" charset="0"/>
                </a:rPr>
                <a:t>Οδηγός</a:t>
              </a:r>
              <a:endParaRPr lang="x-none" altLang="x-none" sz="7200" b="1" dirty="0">
                <a:solidFill>
                  <a:srgbClr val="000000"/>
                </a:solidFill>
                <a:latin typeface="Montserrat Semi" charset="0"/>
                <a:ea typeface="Montserrat Semi" charset="0"/>
                <a:cs typeface="Montserrat Semi" charset="0"/>
                <a:sym typeface="Poppins Medium" charset="0"/>
              </a:endParaRPr>
            </a:p>
          </p:txBody>
        </p:sp>
        <p:sp>
          <p:nvSpPr>
            <p:cNvPr id="2" name="Rectangle 1"/>
            <p:cNvSpPr/>
            <p:nvPr/>
          </p:nvSpPr>
          <p:spPr bwMode="auto">
            <a:xfrm>
              <a:off x="2778125" y="5273824"/>
              <a:ext cx="8837811" cy="6609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80000"/>
                </a:lnSpc>
                <a:defRPr/>
              </a:pPr>
              <a:endParaRPr lang="en-US" sz="2400" dirty="0"/>
            </a:p>
          </p:txBody>
        </p:sp>
        <p:sp>
          <p:nvSpPr>
            <p:cNvPr id="7" name="Text Box 2"/>
            <p:cNvSpPr txBox="1">
              <a:spLocks/>
            </p:cNvSpPr>
            <p:nvPr/>
          </p:nvSpPr>
          <p:spPr bwMode="auto">
            <a:xfrm>
              <a:off x="2485675" y="3058869"/>
              <a:ext cx="5592762" cy="354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l-GR" altLang="x-none" sz="1800" spc="300" dirty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Παραδοτέο </a:t>
              </a:r>
              <a:r>
                <a:rPr lang="en-US" altLang="x-none" sz="1800" spc="300" dirty="0" smtClean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 |  </a:t>
              </a:r>
              <a:r>
                <a:rPr lang="el-GR" altLang="x-none" sz="1800" spc="300" dirty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5</a:t>
              </a:r>
              <a:r>
                <a:rPr lang="el-GR" altLang="x-none" sz="1800" spc="300" dirty="0" smtClean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.2.</a:t>
              </a:r>
              <a:r>
                <a:rPr lang="en-US" altLang="x-none" sz="1800" spc="300" dirty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3</a:t>
              </a:r>
              <a:endParaRPr lang="x-none" altLang="x-none" sz="1800" spc="300" dirty="0">
                <a:solidFill>
                  <a:schemeClr val="accent3"/>
                </a:solidFill>
                <a:latin typeface="Montserrat" charset="0"/>
                <a:ea typeface="Montserrat" charset="0"/>
                <a:cs typeface="Montserrat" charset="0"/>
                <a:sym typeface="Poppins SemiBold" charset="0"/>
              </a:endParaRPr>
            </a:p>
          </p:txBody>
        </p:sp>
      </p:grpSp>
      <p:pic>
        <p:nvPicPr>
          <p:cNvPr id="1028" name="Picture 4" descr="Αποτέλεσμα εικόνας για cursor transpar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360" y="5705872"/>
            <a:ext cx="36004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143" y="2897560"/>
            <a:ext cx="4171964" cy="74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9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52" y="1264211"/>
            <a:ext cx="5424347" cy="1038375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23368" y="968387"/>
            <a:ext cx="15959494" cy="2875905"/>
            <a:chOff x="2485675" y="3058869"/>
            <a:chExt cx="9130261" cy="2875905"/>
          </a:xfrm>
        </p:grpSpPr>
        <p:sp>
          <p:nvSpPr>
            <p:cNvPr id="8" name="Text Box 3"/>
            <p:cNvSpPr txBox="1">
              <a:spLocks/>
            </p:cNvSpPr>
            <p:nvPr/>
          </p:nvSpPr>
          <p:spPr bwMode="auto">
            <a:xfrm>
              <a:off x="2485676" y="3673689"/>
              <a:ext cx="5592762" cy="1584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/>
            <a:lstStyle/>
            <a:p>
              <a:pPr eaLnBrk="1">
                <a:defRPr/>
              </a:pPr>
              <a:r>
                <a:rPr lang="el-GR" altLang="x-none" sz="7200" b="1" dirty="0" err="1" smtClean="0">
                  <a:solidFill>
                    <a:srgbClr val="000000"/>
                  </a:solidFill>
                  <a:latin typeface="Montserrat Semi" charset="0"/>
                  <a:ea typeface="Montserrat Semi" charset="0"/>
                  <a:cs typeface="Montserrat Semi" charset="0"/>
                  <a:sym typeface="Poppins Medium" charset="0"/>
                </a:rPr>
                <a:t>Διαδραστικός</a:t>
              </a:r>
              <a:endParaRPr lang="el-GR" altLang="x-none" sz="7200" b="1" dirty="0" smtClean="0">
                <a:solidFill>
                  <a:srgbClr val="000000"/>
                </a:solidFill>
                <a:latin typeface="Montserrat Semi" charset="0"/>
                <a:ea typeface="Montserrat Semi" charset="0"/>
                <a:cs typeface="Montserrat Semi" charset="0"/>
                <a:sym typeface="Poppins Medium" charset="0"/>
              </a:endParaRPr>
            </a:p>
            <a:p>
              <a:pPr eaLnBrk="1">
                <a:defRPr/>
              </a:pPr>
              <a:r>
                <a:rPr lang="el-GR" altLang="x-none" sz="7200" b="1" dirty="0" smtClean="0">
                  <a:solidFill>
                    <a:srgbClr val="000000"/>
                  </a:solidFill>
                  <a:latin typeface="Montserrat Semi" charset="0"/>
                  <a:ea typeface="Montserrat Semi" charset="0"/>
                  <a:cs typeface="Montserrat Semi" charset="0"/>
                  <a:sym typeface="Poppins Medium" charset="0"/>
                </a:rPr>
                <a:t>Οδηγός</a:t>
              </a:r>
              <a:endParaRPr lang="x-none" altLang="x-none" sz="7200" b="1" dirty="0">
                <a:solidFill>
                  <a:srgbClr val="000000"/>
                </a:solidFill>
                <a:latin typeface="Montserrat Semi" charset="0"/>
                <a:ea typeface="Montserrat Semi" charset="0"/>
                <a:cs typeface="Montserrat Semi" charset="0"/>
                <a:sym typeface="Poppins Medium" charset="0"/>
              </a:endParaRPr>
            </a:p>
          </p:txBody>
        </p:sp>
        <p:sp>
          <p:nvSpPr>
            <p:cNvPr id="2" name="Rectangle 1"/>
            <p:cNvSpPr/>
            <p:nvPr/>
          </p:nvSpPr>
          <p:spPr bwMode="auto">
            <a:xfrm>
              <a:off x="2778125" y="5273824"/>
              <a:ext cx="8837811" cy="6609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80000"/>
                </a:lnSpc>
                <a:defRPr/>
              </a:pPr>
              <a:endParaRPr lang="en-US" sz="2400" dirty="0"/>
            </a:p>
          </p:txBody>
        </p:sp>
        <p:sp>
          <p:nvSpPr>
            <p:cNvPr id="7" name="Text Box 2"/>
            <p:cNvSpPr txBox="1">
              <a:spLocks/>
            </p:cNvSpPr>
            <p:nvPr/>
          </p:nvSpPr>
          <p:spPr bwMode="auto">
            <a:xfrm>
              <a:off x="2485675" y="3058869"/>
              <a:ext cx="5592762" cy="354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l-GR" altLang="x-none" sz="1800" spc="300" dirty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Παραδοτέο </a:t>
              </a:r>
              <a:r>
                <a:rPr lang="en-US" altLang="x-none" sz="1800" spc="300" dirty="0" smtClean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 |  </a:t>
              </a:r>
              <a:r>
                <a:rPr lang="el-GR" altLang="x-none" sz="1800" spc="300" dirty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5</a:t>
              </a:r>
              <a:r>
                <a:rPr lang="el-GR" altLang="x-none" sz="1800" spc="300" dirty="0" smtClean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.2.</a:t>
              </a:r>
              <a:r>
                <a:rPr lang="en-US" altLang="x-none" sz="1800" spc="300" dirty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3</a:t>
              </a:r>
              <a:endParaRPr lang="x-none" altLang="x-none" sz="1800" spc="300" dirty="0">
                <a:solidFill>
                  <a:schemeClr val="accent3"/>
                </a:solidFill>
                <a:latin typeface="Montserrat" charset="0"/>
                <a:ea typeface="Montserrat" charset="0"/>
                <a:cs typeface="Montserrat" charset="0"/>
                <a:sym typeface="Poppins SemiBold" charset="0"/>
              </a:endParaRPr>
            </a:p>
          </p:txBody>
        </p:sp>
      </p:grpSp>
      <p:pic>
        <p:nvPicPr>
          <p:cNvPr id="1028" name="Picture 4" descr="Αποτέλεσμα εικόνας για cursor transpar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360" y="5705872"/>
            <a:ext cx="36004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832" y="2825552"/>
            <a:ext cx="4212468" cy="748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5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52" y="1264211"/>
            <a:ext cx="5424347" cy="1038375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23368" y="968387"/>
            <a:ext cx="15959494" cy="2875905"/>
            <a:chOff x="2485675" y="3058869"/>
            <a:chExt cx="9130261" cy="2875905"/>
          </a:xfrm>
        </p:grpSpPr>
        <p:sp>
          <p:nvSpPr>
            <p:cNvPr id="8" name="Text Box 3"/>
            <p:cNvSpPr txBox="1">
              <a:spLocks/>
            </p:cNvSpPr>
            <p:nvPr/>
          </p:nvSpPr>
          <p:spPr bwMode="auto">
            <a:xfrm>
              <a:off x="2485676" y="3673689"/>
              <a:ext cx="5592762" cy="1584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/>
            <a:lstStyle/>
            <a:p>
              <a:pPr eaLnBrk="1">
                <a:defRPr/>
              </a:pPr>
              <a:r>
                <a:rPr lang="el-GR" altLang="x-none" sz="7200" b="1" dirty="0" err="1" smtClean="0">
                  <a:solidFill>
                    <a:srgbClr val="000000"/>
                  </a:solidFill>
                  <a:latin typeface="Montserrat Semi" charset="0"/>
                  <a:ea typeface="Montserrat Semi" charset="0"/>
                  <a:cs typeface="Montserrat Semi" charset="0"/>
                  <a:sym typeface="Poppins Medium" charset="0"/>
                </a:rPr>
                <a:t>Διαδραστικός</a:t>
              </a:r>
              <a:endParaRPr lang="el-GR" altLang="x-none" sz="7200" b="1" dirty="0" smtClean="0">
                <a:solidFill>
                  <a:srgbClr val="000000"/>
                </a:solidFill>
                <a:latin typeface="Montserrat Semi" charset="0"/>
                <a:ea typeface="Montserrat Semi" charset="0"/>
                <a:cs typeface="Montserrat Semi" charset="0"/>
                <a:sym typeface="Poppins Medium" charset="0"/>
              </a:endParaRPr>
            </a:p>
            <a:p>
              <a:pPr eaLnBrk="1">
                <a:defRPr/>
              </a:pPr>
              <a:r>
                <a:rPr lang="el-GR" altLang="x-none" sz="7200" b="1" dirty="0" smtClean="0">
                  <a:solidFill>
                    <a:srgbClr val="000000"/>
                  </a:solidFill>
                  <a:latin typeface="Montserrat Semi" charset="0"/>
                  <a:ea typeface="Montserrat Semi" charset="0"/>
                  <a:cs typeface="Montserrat Semi" charset="0"/>
                  <a:sym typeface="Poppins Medium" charset="0"/>
                </a:rPr>
                <a:t>Οδηγός</a:t>
              </a:r>
              <a:endParaRPr lang="x-none" altLang="x-none" sz="7200" b="1" dirty="0">
                <a:solidFill>
                  <a:srgbClr val="000000"/>
                </a:solidFill>
                <a:latin typeface="Montserrat Semi" charset="0"/>
                <a:ea typeface="Montserrat Semi" charset="0"/>
                <a:cs typeface="Montserrat Semi" charset="0"/>
                <a:sym typeface="Poppins Medium" charset="0"/>
              </a:endParaRPr>
            </a:p>
          </p:txBody>
        </p:sp>
        <p:sp>
          <p:nvSpPr>
            <p:cNvPr id="2" name="Rectangle 1"/>
            <p:cNvSpPr/>
            <p:nvPr/>
          </p:nvSpPr>
          <p:spPr bwMode="auto">
            <a:xfrm>
              <a:off x="2778125" y="5273824"/>
              <a:ext cx="8837811" cy="6609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80000"/>
                </a:lnSpc>
                <a:defRPr/>
              </a:pPr>
              <a:endParaRPr lang="en-US" sz="2400" dirty="0"/>
            </a:p>
          </p:txBody>
        </p:sp>
        <p:sp>
          <p:nvSpPr>
            <p:cNvPr id="7" name="Text Box 2"/>
            <p:cNvSpPr txBox="1">
              <a:spLocks/>
            </p:cNvSpPr>
            <p:nvPr/>
          </p:nvSpPr>
          <p:spPr bwMode="auto">
            <a:xfrm>
              <a:off x="2485675" y="3058869"/>
              <a:ext cx="5592762" cy="354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l-GR" altLang="x-none" sz="1800" spc="300" dirty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Παραδοτέο </a:t>
              </a:r>
              <a:r>
                <a:rPr lang="en-US" altLang="x-none" sz="1800" spc="300" dirty="0" smtClean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 |  </a:t>
              </a:r>
              <a:r>
                <a:rPr lang="el-GR" altLang="x-none" sz="1800" spc="300" dirty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5</a:t>
              </a:r>
              <a:r>
                <a:rPr lang="el-GR" altLang="x-none" sz="1800" spc="300" dirty="0" smtClean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.2.</a:t>
              </a:r>
              <a:r>
                <a:rPr lang="en-US" altLang="x-none" sz="1800" spc="300" dirty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3</a:t>
              </a:r>
              <a:endParaRPr lang="x-none" altLang="x-none" sz="1800" spc="300" dirty="0">
                <a:solidFill>
                  <a:schemeClr val="accent3"/>
                </a:solidFill>
                <a:latin typeface="Montserrat" charset="0"/>
                <a:ea typeface="Montserrat" charset="0"/>
                <a:cs typeface="Montserrat" charset="0"/>
                <a:sym typeface="Poppins SemiBold" charset="0"/>
              </a:endParaRPr>
            </a:p>
          </p:txBody>
        </p:sp>
      </p:grpSp>
      <p:pic>
        <p:nvPicPr>
          <p:cNvPr id="1028" name="Picture 4" descr="Αποτέλεσμα εικόνας για cursor transpar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360" y="5705872"/>
            <a:ext cx="36004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294" y="2897560"/>
            <a:ext cx="4181661" cy="734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5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52" y="1264211"/>
            <a:ext cx="5424347" cy="1038375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23368" y="968387"/>
            <a:ext cx="15959494" cy="2875905"/>
            <a:chOff x="2485675" y="3058869"/>
            <a:chExt cx="9130261" cy="2875905"/>
          </a:xfrm>
        </p:grpSpPr>
        <p:sp>
          <p:nvSpPr>
            <p:cNvPr id="8" name="Text Box 3"/>
            <p:cNvSpPr txBox="1">
              <a:spLocks/>
            </p:cNvSpPr>
            <p:nvPr/>
          </p:nvSpPr>
          <p:spPr bwMode="auto">
            <a:xfrm>
              <a:off x="2485676" y="3673689"/>
              <a:ext cx="5592762" cy="1584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/>
            <a:lstStyle/>
            <a:p>
              <a:pPr eaLnBrk="1">
                <a:defRPr/>
              </a:pPr>
              <a:r>
                <a:rPr lang="el-GR" altLang="x-none" sz="7200" b="1" dirty="0" err="1" smtClean="0">
                  <a:solidFill>
                    <a:srgbClr val="000000"/>
                  </a:solidFill>
                  <a:latin typeface="Montserrat Semi" charset="0"/>
                  <a:ea typeface="Montserrat Semi" charset="0"/>
                  <a:cs typeface="Montserrat Semi" charset="0"/>
                  <a:sym typeface="Poppins Medium" charset="0"/>
                </a:rPr>
                <a:t>Διαδραστικός</a:t>
              </a:r>
              <a:endParaRPr lang="el-GR" altLang="x-none" sz="7200" b="1" dirty="0" smtClean="0">
                <a:solidFill>
                  <a:srgbClr val="000000"/>
                </a:solidFill>
                <a:latin typeface="Montserrat Semi" charset="0"/>
                <a:ea typeface="Montserrat Semi" charset="0"/>
                <a:cs typeface="Montserrat Semi" charset="0"/>
                <a:sym typeface="Poppins Medium" charset="0"/>
              </a:endParaRPr>
            </a:p>
            <a:p>
              <a:pPr eaLnBrk="1">
                <a:defRPr/>
              </a:pPr>
              <a:r>
                <a:rPr lang="el-GR" altLang="x-none" sz="7200" b="1" dirty="0" smtClean="0">
                  <a:solidFill>
                    <a:srgbClr val="000000"/>
                  </a:solidFill>
                  <a:latin typeface="Montserrat Semi" charset="0"/>
                  <a:ea typeface="Montserrat Semi" charset="0"/>
                  <a:cs typeface="Montserrat Semi" charset="0"/>
                  <a:sym typeface="Poppins Medium" charset="0"/>
                </a:rPr>
                <a:t>Οδηγός</a:t>
              </a:r>
              <a:endParaRPr lang="x-none" altLang="x-none" sz="7200" b="1" dirty="0">
                <a:solidFill>
                  <a:srgbClr val="000000"/>
                </a:solidFill>
                <a:latin typeface="Montserrat Semi" charset="0"/>
                <a:ea typeface="Montserrat Semi" charset="0"/>
                <a:cs typeface="Montserrat Semi" charset="0"/>
                <a:sym typeface="Poppins Medium" charset="0"/>
              </a:endParaRPr>
            </a:p>
          </p:txBody>
        </p:sp>
        <p:sp>
          <p:nvSpPr>
            <p:cNvPr id="2" name="Rectangle 1"/>
            <p:cNvSpPr/>
            <p:nvPr/>
          </p:nvSpPr>
          <p:spPr bwMode="auto">
            <a:xfrm>
              <a:off x="2778125" y="5273824"/>
              <a:ext cx="8837811" cy="6609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80000"/>
                </a:lnSpc>
                <a:defRPr/>
              </a:pPr>
              <a:endParaRPr lang="en-US" sz="2400" dirty="0"/>
            </a:p>
          </p:txBody>
        </p:sp>
        <p:sp>
          <p:nvSpPr>
            <p:cNvPr id="7" name="Text Box 2"/>
            <p:cNvSpPr txBox="1">
              <a:spLocks/>
            </p:cNvSpPr>
            <p:nvPr/>
          </p:nvSpPr>
          <p:spPr bwMode="auto">
            <a:xfrm>
              <a:off x="2485675" y="3058869"/>
              <a:ext cx="5592762" cy="354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l-GR" altLang="x-none" sz="1800" spc="300" dirty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Παραδοτέο </a:t>
              </a:r>
              <a:r>
                <a:rPr lang="en-US" altLang="x-none" sz="1800" spc="300" dirty="0" smtClean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 |  </a:t>
              </a:r>
              <a:r>
                <a:rPr lang="el-GR" altLang="x-none" sz="1800" spc="300" dirty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5</a:t>
              </a:r>
              <a:r>
                <a:rPr lang="el-GR" altLang="x-none" sz="1800" spc="300" dirty="0" smtClean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.2.</a:t>
              </a:r>
              <a:r>
                <a:rPr lang="en-US" altLang="x-none" sz="1800" spc="300" dirty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3</a:t>
              </a:r>
              <a:endParaRPr lang="x-none" altLang="x-none" sz="1800" spc="300" dirty="0">
                <a:solidFill>
                  <a:schemeClr val="accent3"/>
                </a:solidFill>
                <a:latin typeface="Montserrat" charset="0"/>
                <a:ea typeface="Montserrat" charset="0"/>
                <a:cs typeface="Montserrat" charset="0"/>
                <a:sym typeface="Poppins SemiBold" charset="0"/>
              </a:endParaRPr>
            </a:p>
          </p:txBody>
        </p:sp>
      </p:grpSp>
      <p:pic>
        <p:nvPicPr>
          <p:cNvPr id="1028" name="Picture 4" descr="Αποτέλεσμα εικόνας για cursor transpar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360" y="5705872"/>
            <a:ext cx="36004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315" y="2897560"/>
            <a:ext cx="4151620" cy="738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8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52" y="1264211"/>
            <a:ext cx="5424347" cy="1038375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23368" y="968387"/>
            <a:ext cx="15959494" cy="2875905"/>
            <a:chOff x="2485675" y="3058869"/>
            <a:chExt cx="9130261" cy="2875905"/>
          </a:xfrm>
        </p:grpSpPr>
        <p:sp>
          <p:nvSpPr>
            <p:cNvPr id="8" name="Text Box 3"/>
            <p:cNvSpPr txBox="1">
              <a:spLocks/>
            </p:cNvSpPr>
            <p:nvPr/>
          </p:nvSpPr>
          <p:spPr bwMode="auto">
            <a:xfrm>
              <a:off x="2485676" y="3673689"/>
              <a:ext cx="5592762" cy="1584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/>
            <a:lstStyle/>
            <a:p>
              <a:pPr eaLnBrk="1">
                <a:defRPr/>
              </a:pPr>
              <a:r>
                <a:rPr lang="el-GR" altLang="x-none" sz="7200" b="1" dirty="0" err="1" smtClean="0">
                  <a:solidFill>
                    <a:srgbClr val="000000"/>
                  </a:solidFill>
                  <a:latin typeface="Montserrat Semi" charset="0"/>
                  <a:ea typeface="Montserrat Semi" charset="0"/>
                  <a:cs typeface="Montserrat Semi" charset="0"/>
                  <a:sym typeface="Poppins Medium" charset="0"/>
                </a:rPr>
                <a:t>Διαδραστικός</a:t>
              </a:r>
              <a:endParaRPr lang="el-GR" altLang="x-none" sz="7200" b="1" dirty="0" smtClean="0">
                <a:solidFill>
                  <a:srgbClr val="000000"/>
                </a:solidFill>
                <a:latin typeface="Montserrat Semi" charset="0"/>
                <a:ea typeface="Montserrat Semi" charset="0"/>
                <a:cs typeface="Montserrat Semi" charset="0"/>
                <a:sym typeface="Poppins Medium" charset="0"/>
              </a:endParaRPr>
            </a:p>
            <a:p>
              <a:pPr eaLnBrk="1">
                <a:defRPr/>
              </a:pPr>
              <a:r>
                <a:rPr lang="el-GR" altLang="x-none" sz="7200" b="1" dirty="0" smtClean="0">
                  <a:solidFill>
                    <a:srgbClr val="000000"/>
                  </a:solidFill>
                  <a:latin typeface="Montserrat Semi" charset="0"/>
                  <a:ea typeface="Montserrat Semi" charset="0"/>
                  <a:cs typeface="Montserrat Semi" charset="0"/>
                  <a:sym typeface="Poppins Medium" charset="0"/>
                </a:rPr>
                <a:t>Οδηγός</a:t>
              </a:r>
              <a:endParaRPr lang="x-none" altLang="x-none" sz="7200" b="1" dirty="0">
                <a:solidFill>
                  <a:srgbClr val="000000"/>
                </a:solidFill>
                <a:latin typeface="Montserrat Semi" charset="0"/>
                <a:ea typeface="Montserrat Semi" charset="0"/>
                <a:cs typeface="Montserrat Semi" charset="0"/>
                <a:sym typeface="Poppins Medium" charset="0"/>
              </a:endParaRPr>
            </a:p>
          </p:txBody>
        </p:sp>
        <p:sp>
          <p:nvSpPr>
            <p:cNvPr id="2" name="Rectangle 1"/>
            <p:cNvSpPr/>
            <p:nvPr/>
          </p:nvSpPr>
          <p:spPr bwMode="auto">
            <a:xfrm>
              <a:off x="2778125" y="5273824"/>
              <a:ext cx="8837811" cy="6609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80000"/>
                </a:lnSpc>
                <a:defRPr/>
              </a:pPr>
              <a:endParaRPr lang="en-US" sz="2400" dirty="0"/>
            </a:p>
          </p:txBody>
        </p:sp>
        <p:sp>
          <p:nvSpPr>
            <p:cNvPr id="7" name="Text Box 2"/>
            <p:cNvSpPr txBox="1">
              <a:spLocks/>
            </p:cNvSpPr>
            <p:nvPr/>
          </p:nvSpPr>
          <p:spPr bwMode="auto">
            <a:xfrm>
              <a:off x="2485675" y="3058869"/>
              <a:ext cx="5592762" cy="354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l-GR" altLang="x-none" sz="1800" spc="300" dirty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Παραδοτέο </a:t>
              </a:r>
              <a:r>
                <a:rPr lang="en-US" altLang="x-none" sz="1800" spc="300" dirty="0" smtClean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 |  </a:t>
              </a:r>
              <a:r>
                <a:rPr lang="el-GR" altLang="x-none" sz="1800" spc="300" dirty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5</a:t>
              </a:r>
              <a:r>
                <a:rPr lang="el-GR" altLang="x-none" sz="1800" spc="300" dirty="0" smtClean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.2.</a:t>
              </a:r>
              <a:r>
                <a:rPr lang="en-US" altLang="x-none" sz="1800" spc="300" dirty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3</a:t>
              </a:r>
              <a:endParaRPr lang="x-none" altLang="x-none" sz="1800" spc="300" dirty="0">
                <a:solidFill>
                  <a:schemeClr val="accent3"/>
                </a:solidFill>
                <a:latin typeface="Montserrat" charset="0"/>
                <a:ea typeface="Montserrat" charset="0"/>
                <a:cs typeface="Montserrat" charset="0"/>
                <a:sym typeface="Poppins SemiBold" charset="0"/>
              </a:endParaRPr>
            </a:p>
          </p:txBody>
        </p:sp>
      </p:grpSp>
      <p:pic>
        <p:nvPicPr>
          <p:cNvPr id="1028" name="Picture 4" descr="Αποτέλεσμα εικόνας για cursor transpar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360" y="5705872"/>
            <a:ext cx="36004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395" y="2897560"/>
            <a:ext cx="4131459" cy="734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12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257" y="3617640"/>
            <a:ext cx="4767636" cy="912661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23368" y="968387"/>
            <a:ext cx="15959494" cy="2875905"/>
            <a:chOff x="2485675" y="3058869"/>
            <a:chExt cx="9130261" cy="2875905"/>
          </a:xfrm>
        </p:grpSpPr>
        <p:sp>
          <p:nvSpPr>
            <p:cNvPr id="8" name="Text Box 3"/>
            <p:cNvSpPr txBox="1">
              <a:spLocks/>
            </p:cNvSpPr>
            <p:nvPr/>
          </p:nvSpPr>
          <p:spPr bwMode="auto">
            <a:xfrm>
              <a:off x="2485675" y="3673689"/>
              <a:ext cx="7848749" cy="1584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/>
            <a:lstStyle/>
            <a:p>
              <a:pPr eaLnBrk="1">
                <a:defRPr/>
              </a:pPr>
              <a:r>
                <a:rPr lang="el-GR" altLang="x-none" sz="7200" b="1" dirty="0" smtClean="0">
                  <a:solidFill>
                    <a:srgbClr val="000000"/>
                  </a:solidFill>
                  <a:latin typeface="Montserrat Semi" charset="0"/>
                  <a:ea typeface="Montserrat Semi" charset="0"/>
                  <a:cs typeface="Montserrat Semi" charset="0"/>
                  <a:sym typeface="Poppins Medium" charset="0"/>
                </a:rPr>
                <a:t>Πληροφορίες Έργου</a:t>
              </a:r>
              <a:endParaRPr lang="x-none" altLang="x-none" sz="7200" b="1" dirty="0">
                <a:solidFill>
                  <a:srgbClr val="000000"/>
                </a:solidFill>
                <a:latin typeface="Montserrat Semi" charset="0"/>
                <a:ea typeface="Montserrat Semi" charset="0"/>
                <a:cs typeface="Montserrat Semi" charset="0"/>
                <a:sym typeface="Poppins Medium" charset="0"/>
              </a:endParaRPr>
            </a:p>
          </p:txBody>
        </p:sp>
        <p:sp>
          <p:nvSpPr>
            <p:cNvPr id="2" name="Rectangle 1"/>
            <p:cNvSpPr/>
            <p:nvPr/>
          </p:nvSpPr>
          <p:spPr bwMode="auto">
            <a:xfrm>
              <a:off x="2778125" y="5273824"/>
              <a:ext cx="8837811" cy="6609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80000"/>
                </a:lnSpc>
                <a:defRPr/>
              </a:pPr>
              <a:endParaRPr lang="en-US" sz="2400" dirty="0"/>
            </a:p>
          </p:txBody>
        </p:sp>
        <p:sp>
          <p:nvSpPr>
            <p:cNvPr id="7" name="Text Box 2"/>
            <p:cNvSpPr txBox="1">
              <a:spLocks/>
            </p:cNvSpPr>
            <p:nvPr/>
          </p:nvSpPr>
          <p:spPr bwMode="auto">
            <a:xfrm>
              <a:off x="2485675" y="3058869"/>
              <a:ext cx="5592762" cy="354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l-GR" altLang="x-none" sz="1800" spc="300" dirty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Παραδοτέο </a:t>
              </a:r>
              <a:r>
                <a:rPr lang="en-US" altLang="x-none" sz="1800" spc="300" dirty="0" smtClean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 |  </a:t>
              </a:r>
              <a:r>
                <a:rPr lang="el-GR" altLang="x-none" sz="1800" spc="300" dirty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5</a:t>
              </a:r>
              <a:r>
                <a:rPr lang="el-GR" altLang="x-none" sz="1800" spc="300" dirty="0" smtClean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.2.</a:t>
              </a:r>
              <a:r>
                <a:rPr lang="en-US" altLang="x-none" sz="1800" spc="300" dirty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3</a:t>
              </a:r>
              <a:endParaRPr lang="x-none" altLang="x-none" sz="1800" spc="300" dirty="0">
                <a:solidFill>
                  <a:schemeClr val="accent3"/>
                </a:solidFill>
                <a:latin typeface="Montserrat" charset="0"/>
                <a:ea typeface="Montserrat" charset="0"/>
                <a:cs typeface="Montserrat" charset="0"/>
                <a:sym typeface="Poppins SemiBold" charset="0"/>
              </a:endParaRPr>
            </a:p>
          </p:txBody>
        </p:sp>
      </p:grpSp>
      <p:pic>
        <p:nvPicPr>
          <p:cNvPr id="1028" name="Picture 4" descr="Αποτέλεσμα εικόνας για cursor transpar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360" y="5705872"/>
            <a:ext cx="36004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80" y="140768"/>
            <a:ext cx="3980315" cy="70761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0198" y="140768"/>
            <a:ext cx="3980315" cy="70761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9454" y="140767"/>
            <a:ext cx="3980315" cy="70761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123" y="4952591"/>
            <a:ext cx="3631903" cy="645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8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763410" y="2934110"/>
            <a:ext cx="21885851" cy="5392343"/>
            <a:chOff x="2760551" y="2785616"/>
            <a:chExt cx="7452083" cy="2222068"/>
          </a:xfrm>
        </p:grpSpPr>
        <p:sp>
          <p:nvSpPr>
            <p:cNvPr id="8" name="Text Box 3"/>
            <p:cNvSpPr txBox="1">
              <a:spLocks/>
            </p:cNvSpPr>
            <p:nvPr/>
          </p:nvSpPr>
          <p:spPr bwMode="auto">
            <a:xfrm>
              <a:off x="3371997" y="3423359"/>
              <a:ext cx="6840637" cy="1584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/>
            <a:lstStyle/>
            <a:p>
              <a:pPr eaLnBrk="1">
                <a:defRPr/>
              </a:pPr>
              <a:r>
                <a:rPr lang="el-GR" altLang="x-none" sz="7200" b="1" dirty="0">
                  <a:solidFill>
                    <a:srgbClr val="000000"/>
                  </a:solidFill>
                  <a:latin typeface="Montserrat Semi" charset="0"/>
                  <a:ea typeface="Montserrat Semi" charset="0"/>
                  <a:cs typeface="Montserrat Semi" charset="0"/>
                  <a:sym typeface="Poppins Medium" charset="0"/>
                </a:rPr>
                <a:t>Παρατηρήσεις, σχόλια και συζήτηση</a:t>
              </a:r>
              <a:endParaRPr lang="x-none" altLang="x-none" sz="7200" b="1" dirty="0">
                <a:solidFill>
                  <a:srgbClr val="000000"/>
                </a:solidFill>
                <a:latin typeface="Montserrat Semi" charset="0"/>
                <a:ea typeface="Montserrat Semi" charset="0"/>
                <a:cs typeface="Montserrat Semi" charset="0"/>
                <a:sym typeface="Poppins Medium" charset="0"/>
              </a:endParaRPr>
            </a:p>
          </p:txBody>
        </p:sp>
        <p:sp>
          <p:nvSpPr>
            <p:cNvPr id="7" name="Text Box 2"/>
            <p:cNvSpPr txBox="1">
              <a:spLocks/>
            </p:cNvSpPr>
            <p:nvPr/>
          </p:nvSpPr>
          <p:spPr bwMode="auto">
            <a:xfrm>
              <a:off x="2760551" y="2785616"/>
              <a:ext cx="5592762" cy="1458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l-GR" altLang="x-none" sz="1800" spc="300" dirty="0" smtClean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Παραδοτέο 5.2.3</a:t>
              </a:r>
              <a:endParaRPr lang="x-none" altLang="x-none" sz="1800" spc="300" dirty="0">
                <a:solidFill>
                  <a:schemeClr val="accent3"/>
                </a:solidFill>
                <a:latin typeface="Montserrat" charset="0"/>
                <a:ea typeface="Montserrat" charset="0"/>
                <a:cs typeface="Montserrat" charset="0"/>
                <a:sym typeface="Poppins SemiBold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696" y="6281936"/>
            <a:ext cx="5472608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636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/>
          </p:cNvSpPr>
          <p:nvPr/>
        </p:nvSpPr>
        <p:spPr bwMode="auto">
          <a:xfrm>
            <a:off x="22545675" y="12448902"/>
            <a:ext cx="89535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>
            <a:spAutoFit/>
          </a:bodyPr>
          <a:lstStyle>
            <a:lvl1pPr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1pPr>
            <a:lvl2pPr marL="742950" indent="-28575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2pPr>
            <a:lvl3pPr marL="1143000" indent="-22860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3pPr>
            <a:lvl4pPr marL="1600200" indent="-22860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4pPr>
            <a:lvl5pPr marL="2057400" indent="-22860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9pPr>
          </a:lstStyle>
          <a:p>
            <a:pPr algn="ctr" eaLnBrk="1">
              <a:defRPr/>
            </a:pPr>
            <a:fld id="{50DB6F24-78AF-B74A-8CA2-6EFA4B1A3171}" type="slidenum">
              <a:rPr lang="x-none" altLang="x-none" smtClean="0">
                <a:solidFill>
                  <a:srgbClr val="9B9A9C"/>
                </a:solidFill>
                <a:latin typeface="Montserrat" charset="0"/>
                <a:ea typeface="Montserrat" charset="0"/>
                <a:cs typeface="Montserrat" charset="0"/>
              </a:rPr>
              <a:pPr algn="ctr" eaLnBrk="1">
                <a:defRPr/>
              </a:pPr>
              <a:t>19</a:t>
            </a:fld>
            <a:endParaRPr lang="x-none" altLang="x-none" dirty="0" smtClean="0">
              <a:solidFill>
                <a:srgbClr val="9B9A9C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8" name="Text Box 3"/>
          <p:cNvSpPr txBox="1">
            <a:spLocks/>
          </p:cNvSpPr>
          <p:nvPr/>
        </p:nvSpPr>
        <p:spPr bwMode="auto">
          <a:xfrm>
            <a:off x="4631160" y="2969568"/>
            <a:ext cx="1656171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eaLnBrk="1">
              <a:defRPr/>
            </a:pPr>
            <a:r>
              <a:rPr lang="el-GR" altLang="x-none" sz="7200" b="1" smtClean="0">
                <a:solidFill>
                  <a:srgbClr val="000000"/>
                </a:solidFill>
                <a:latin typeface="Montserrat Semi" charset="0"/>
                <a:ea typeface="Montserrat Semi" charset="0"/>
                <a:cs typeface="Montserrat Semi" charset="0"/>
                <a:sym typeface="Poppins Medium" charset="0"/>
              </a:rPr>
              <a:t>Ευχαριστώ για την προσοχή σας !</a:t>
            </a:r>
            <a:endParaRPr lang="el-GR" altLang="x-none" sz="7200" b="1" dirty="0">
              <a:solidFill>
                <a:srgbClr val="000000"/>
              </a:solidFill>
              <a:latin typeface="Montserrat Semi" charset="0"/>
              <a:ea typeface="Montserrat Semi" charset="0"/>
              <a:cs typeface="Montserrat Semi" charset="0"/>
              <a:sym typeface="Poppins Medium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7624" y="6065912"/>
            <a:ext cx="5655728" cy="21378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18964" y="9378280"/>
            <a:ext cx="943304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u="sng" dirty="0" smtClean="0">
                <a:solidFill>
                  <a:schemeClr val="bg2"/>
                </a:solidFill>
              </a:rPr>
              <a:t>Στοιχεία επικοινωνίας:</a:t>
            </a:r>
          </a:p>
          <a:p>
            <a:pPr algn="ctr"/>
            <a:r>
              <a:rPr lang="en-US" sz="3200" u="sng" dirty="0" smtClean="0">
                <a:solidFill>
                  <a:schemeClr val="bg2"/>
                </a:solidFill>
                <a:hlinkClick r:id="rId3"/>
              </a:rPr>
              <a:t>kvotis@iti.gr</a:t>
            </a:r>
            <a:endParaRPr lang="en-US" sz="3200" u="sng" dirty="0" smtClean="0">
              <a:solidFill>
                <a:schemeClr val="bg2"/>
              </a:solidFill>
            </a:endParaRPr>
          </a:p>
          <a:p>
            <a:pPr algn="ctr"/>
            <a:r>
              <a:rPr lang="en-US" sz="3200" u="sng" dirty="0" smtClean="0">
                <a:solidFill>
                  <a:schemeClr val="bg2"/>
                </a:solidFill>
                <a:hlinkClick r:id="rId4"/>
              </a:rPr>
              <a:t>arispapapro@iti.gr</a:t>
            </a:r>
            <a:endParaRPr lang="en-US" sz="3200" u="sng" dirty="0" smtClean="0">
              <a:solidFill>
                <a:schemeClr val="bg2"/>
              </a:solidFill>
            </a:endParaRPr>
          </a:p>
          <a:p>
            <a:pPr algn="ctr"/>
            <a:r>
              <a:rPr lang="en-US" sz="3200" u="sng" dirty="0" smtClean="0">
                <a:solidFill>
                  <a:schemeClr val="bg2"/>
                </a:solidFill>
                <a:hlinkClick r:id="rId5"/>
              </a:rPr>
              <a:t>athielef@iti.gr</a:t>
            </a:r>
            <a:endParaRPr lang="el-GR" sz="3200" u="sng" dirty="0" smtClean="0">
              <a:solidFill>
                <a:schemeClr val="bg2"/>
              </a:solidFill>
            </a:endParaRPr>
          </a:p>
          <a:p>
            <a:pPr algn="ctr"/>
            <a:r>
              <a:rPr lang="en-US" sz="3200" u="sng" dirty="0" smtClean="0">
                <a:solidFill>
                  <a:schemeClr val="bg2"/>
                </a:solidFill>
                <a:hlinkClick r:id="rId6"/>
              </a:rPr>
              <a:t>fnalmpantis@iti.gr</a:t>
            </a:r>
            <a:endParaRPr lang="el-GR" sz="3200" u="sng" dirty="0" smtClean="0">
              <a:solidFill>
                <a:schemeClr val="bg2"/>
              </a:solidFill>
            </a:endParaRPr>
          </a:p>
          <a:p>
            <a:pPr algn="ctr"/>
            <a:endParaRPr lang="el-GR" sz="3200" u="sng" dirty="0" smtClean="0">
              <a:solidFill>
                <a:schemeClr val="bg2"/>
              </a:solidFill>
            </a:endParaRPr>
          </a:p>
          <a:p>
            <a:pPr algn="ctr"/>
            <a:endParaRPr lang="en-US" sz="32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8589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894855" y="1333297"/>
            <a:ext cx="17639703" cy="9915604"/>
            <a:chOff x="2649869" y="3205744"/>
            <a:chExt cx="8825115" cy="8914459"/>
          </a:xfrm>
        </p:grpSpPr>
        <p:sp>
          <p:nvSpPr>
            <p:cNvPr id="8" name="Text Box 3"/>
            <p:cNvSpPr txBox="1">
              <a:spLocks/>
            </p:cNvSpPr>
            <p:nvPr/>
          </p:nvSpPr>
          <p:spPr bwMode="auto">
            <a:xfrm>
              <a:off x="2759075" y="3710296"/>
              <a:ext cx="7848749" cy="1584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/>
            <a:lstStyle/>
            <a:p>
              <a:pPr eaLnBrk="1">
                <a:defRPr/>
              </a:pPr>
              <a:r>
                <a:rPr lang="el-GR" altLang="x-none" sz="7200" b="1" dirty="0" smtClean="0">
                  <a:solidFill>
                    <a:srgbClr val="000000"/>
                  </a:solidFill>
                  <a:latin typeface="Montserrat Semi" charset="0"/>
                  <a:ea typeface="Montserrat Semi" charset="0"/>
                  <a:cs typeface="Montserrat Semi" charset="0"/>
                  <a:sym typeface="Poppins Medium" charset="0"/>
                </a:rPr>
                <a:t>Οδηγός Καλής Χρήσης</a:t>
              </a:r>
              <a:endParaRPr lang="el-GR" altLang="x-none" sz="7200" b="1" dirty="0">
                <a:solidFill>
                  <a:srgbClr val="000000"/>
                </a:solidFill>
                <a:latin typeface="Montserrat Semi" charset="0"/>
                <a:ea typeface="Montserrat Semi" charset="0"/>
                <a:cs typeface="Montserrat Semi" charset="0"/>
                <a:sym typeface="Poppins Medium" charset="0"/>
              </a:endParaRPr>
            </a:p>
          </p:txBody>
        </p:sp>
        <p:sp>
          <p:nvSpPr>
            <p:cNvPr id="2" name="Rectangle 1"/>
            <p:cNvSpPr/>
            <p:nvPr/>
          </p:nvSpPr>
          <p:spPr bwMode="auto">
            <a:xfrm>
              <a:off x="2649869" y="5479368"/>
              <a:ext cx="8825115" cy="66408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1200"/>
                </a:spcBef>
                <a:spcAft>
                  <a:spcPts val="1200"/>
                </a:spcAft>
              </a:pPr>
              <a:r>
                <a:rPr lang="el-GR" sz="2800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Τα </a:t>
              </a:r>
              <a:r>
                <a:rPr lang="el-GR" sz="2800" dirty="0">
                  <a:solidFill>
                    <a:srgbClr val="000000"/>
                  </a:solidFill>
                  <a:latin typeface="Arial" panose="020B0604020202020204" pitchFamily="34" charset="0"/>
                </a:rPr>
                <a:t>αποτελέσματα της πιλοτικής εφαρμογής του έργου ως προς τη δυνατότητα αξιοποίησης του ξηρού υλικού βιοαποβλήτων και των </a:t>
              </a:r>
              <a:r>
                <a:rPr lang="el-GR" sz="28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pellets</a:t>
              </a:r>
              <a:r>
                <a:rPr lang="el-GR" sz="2800" dirty="0">
                  <a:solidFill>
                    <a:srgbClr val="000000"/>
                  </a:solidFill>
                  <a:latin typeface="Arial" panose="020B0604020202020204" pitchFamily="34" charset="0"/>
                </a:rPr>
                <a:t> που μπορούν να παραχθούν με το σύστημα ΒΙΟΜΑ θα συγκεντρωθούν σε έναν οδηγό με θέμα τις οδηγίες καλής χρήσης των.</a:t>
              </a:r>
              <a:endParaRPr lang="el-GR" sz="2800" dirty="0"/>
            </a:p>
            <a:p>
              <a:pPr marL="457200" algn="just">
                <a:spcBef>
                  <a:spcPts val="1200"/>
                </a:spcBef>
                <a:spcAft>
                  <a:spcPts val="1200"/>
                </a:spcAft>
              </a:pPr>
              <a:r>
                <a:rPr lang="el-GR" sz="2800" dirty="0">
                  <a:solidFill>
                    <a:srgbClr val="000000"/>
                  </a:solidFill>
                  <a:latin typeface="Arial" panose="020B0604020202020204" pitchFamily="34" charset="0"/>
                </a:rPr>
                <a:t>Πτυχές που θα καλυφθούν:</a:t>
              </a:r>
              <a:endParaRPr lang="el-GR" sz="2800" dirty="0"/>
            </a:p>
            <a:p>
              <a:pPr marL="457200" algn="just">
                <a:spcBef>
                  <a:spcPts val="12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l-GR" sz="2800" dirty="0">
                  <a:solidFill>
                    <a:srgbClr val="000000"/>
                  </a:solidFill>
                  <a:latin typeface="Arial" panose="020B0604020202020204" pitchFamily="34" charset="0"/>
                </a:rPr>
                <a:t>το δυναμικό των ποσοτήτων που μπορούν να συλλέγονται,</a:t>
              </a:r>
            </a:p>
            <a:p>
              <a:pPr marL="457200" algn="just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l-GR" sz="2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 </a:t>
              </a:r>
              <a:r>
                <a:rPr lang="el-GR" sz="2800" dirty="0">
                  <a:solidFill>
                    <a:srgbClr val="000000"/>
                  </a:solidFill>
                  <a:latin typeface="Arial" panose="020B0604020202020204" pitchFamily="34" charset="0"/>
                </a:rPr>
                <a:t>η ένταση της εκστρατείας ευαισθητοποίησης,</a:t>
              </a:r>
            </a:p>
            <a:p>
              <a:pPr marL="457200" algn="just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l-GR" sz="2800" dirty="0">
                  <a:solidFill>
                    <a:srgbClr val="000000"/>
                  </a:solidFill>
                  <a:latin typeface="Arial" panose="020B0604020202020204" pitchFamily="34" charset="0"/>
                </a:rPr>
                <a:t>η συχνότητα συλλογής,</a:t>
              </a:r>
            </a:p>
            <a:p>
              <a:pPr marL="457200" algn="just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l-GR" sz="2800" dirty="0">
                  <a:solidFill>
                    <a:srgbClr val="000000"/>
                  </a:solidFill>
                  <a:latin typeface="Arial" panose="020B0604020202020204" pitchFamily="34" charset="0"/>
                </a:rPr>
                <a:t>το κόστος,</a:t>
              </a:r>
            </a:p>
            <a:p>
              <a:pPr marL="457200" algn="just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l-GR" sz="2800" dirty="0">
                  <a:solidFill>
                    <a:srgbClr val="000000"/>
                  </a:solidFill>
                  <a:latin typeface="Arial" panose="020B0604020202020204" pitchFamily="34" charset="0"/>
                </a:rPr>
                <a:t>τα προβλήματα,</a:t>
              </a:r>
            </a:p>
            <a:p>
              <a:pPr marL="457200" algn="just">
                <a:spcBef>
                  <a:spcPts val="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l-GR" sz="2800" dirty="0">
                  <a:solidFill>
                    <a:srgbClr val="000000"/>
                  </a:solidFill>
                  <a:latin typeface="Arial" panose="020B0604020202020204" pitchFamily="34" charset="0"/>
                </a:rPr>
                <a:t>η διανομή του τελικού προϊόντος κ.λπ..</a:t>
              </a:r>
            </a:p>
            <a:p>
              <a:pPr algn="just">
                <a:spcBef>
                  <a:spcPts val="1200"/>
                </a:spcBef>
                <a:spcAft>
                  <a:spcPts val="1200"/>
                </a:spcAft>
              </a:pPr>
              <a:r>
                <a:rPr lang="el-GR" sz="2800" dirty="0">
                  <a:solidFill>
                    <a:srgbClr val="000000"/>
                  </a:solidFill>
                  <a:latin typeface="Arial" panose="020B0604020202020204" pitchFamily="34" charset="0"/>
                </a:rPr>
                <a:t>Επιπλέον ο οδηγός θα παρέχει κίνητρα για την εφαρμογή της χωριστής συλλογής βιολογικών αποβλήτων που θα στηρίζονται στη νομοθεσία της ΕΕ και τα μελλοντικά βήματα που θα πρέπει να ληφθούν.</a:t>
              </a:r>
              <a:endParaRPr lang="el-GR" sz="2800" dirty="0"/>
            </a:p>
            <a:p>
              <a:r>
                <a:rPr lang="el-GR" sz="2800" dirty="0"/>
                <a:t/>
              </a:r>
              <a:br>
                <a:rPr lang="el-GR" sz="2800" dirty="0"/>
              </a:br>
              <a:endParaRPr lang="en-US" sz="2800" dirty="0"/>
            </a:p>
          </p:txBody>
        </p:sp>
        <p:sp>
          <p:nvSpPr>
            <p:cNvPr id="7" name="Text Box 2"/>
            <p:cNvSpPr txBox="1">
              <a:spLocks/>
            </p:cNvSpPr>
            <p:nvPr/>
          </p:nvSpPr>
          <p:spPr bwMode="auto">
            <a:xfrm>
              <a:off x="2760551" y="3205744"/>
              <a:ext cx="5592762" cy="318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l-GR" altLang="x-none" sz="1800" spc="300" dirty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Παραδοτέο </a:t>
              </a:r>
              <a:r>
                <a:rPr lang="en-US" altLang="x-none" sz="1800" spc="300" dirty="0" smtClean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 |  </a:t>
              </a:r>
              <a:r>
                <a:rPr lang="el-GR" altLang="x-none" sz="1800" spc="300" dirty="0" smtClean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5.2.</a:t>
              </a:r>
              <a:r>
                <a:rPr lang="el-GR" altLang="x-none" sz="1800" spc="300" dirty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3</a:t>
              </a:r>
              <a:endParaRPr lang="x-none" altLang="x-none" sz="1800" spc="300" dirty="0">
                <a:solidFill>
                  <a:schemeClr val="accent3"/>
                </a:solidFill>
                <a:latin typeface="Montserrat" charset="0"/>
                <a:ea typeface="Montserrat" charset="0"/>
                <a:cs typeface="Montserrat" charset="0"/>
                <a:sym typeface="Poppins SemiBold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/>
          </p:cNvSpPr>
          <p:nvPr/>
        </p:nvSpPr>
        <p:spPr bwMode="auto">
          <a:xfrm>
            <a:off x="22545675" y="12448902"/>
            <a:ext cx="89535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>
            <a:spAutoFit/>
          </a:bodyPr>
          <a:lstStyle>
            <a:lvl1pPr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1pPr>
            <a:lvl2pPr marL="742950" indent="-28575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2pPr>
            <a:lvl3pPr marL="1143000" indent="-22860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3pPr>
            <a:lvl4pPr marL="1600200" indent="-22860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4pPr>
            <a:lvl5pPr marL="2057400" indent="-22860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9pPr>
          </a:lstStyle>
          <a:p>
            <a:pPr algn="ctr" eaLnBrk="1">
              <a:defRPr/>
            </a:pPr>
            <a:fld id="{50DB6F24-78AF-B74A-8CA2-6EFA4B1A3171}" type="slidenum">
              <a:rPr lang="x-none" altLang="x-none" smtClean="0">
                <a:solidFill>
                  <a:srgbClr val="9B9A9C"/>
                </a:solidFill>
                <a:latin typeface="Montserrat" charset="0"/>
                <a:ea typeface="Montserrat" charset="0"/>
                <a:cs typeface="Montserrat" charset="0"/>
              </a:rPr>
              <a:pPr algn="ctr" eaLnBrk="1">
                <a:defRPr/>
              </a:pPr>
              <a:t>3</a:t>
            </a:fld>
            <a:endParaRPr lang="x-none" altLang="x-none" dirty="0" smtClean="0">
              <a:solidFill>
                <a:srgbClr val="9B9A9C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4405199" y="2681536"/>
            <a:ext cx="7550021" cy="3168352"/>
            <a:chOff x="14405198" y="2681536"/>
            <a:chExt cx="6840637" cy="3168352"/>
          </a:xfrm>
        </p:grpSpPr>
        <p:sp>
          <p:nvSpPr>
            <p:cNvPr id="6" name="Text Box 3"/>
            <p:cNvSpPr txBox="1">
              <a:spLocks/>
            </p:cNvSpPr>
            <p:nvPr/>
          </p:nvSpPr>
          <p:spPr bwMode="auto">
            <a:xfrm>
              <a:off x="14405198" y="3203990"/>
              <a:ext cx="6840637" cy="26458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/>
            <a:lstStyle/>
            <a:p>
              <a:pPr eaLnBrk="1">
                <a:defRPr/>
              </a:pPr>
              <a:r>
                <a:rPr lang="el-GR" altLang="x-none" sz="7200" b="1" dirty="0" err="1" smtClean="0">
                  <a:solidFill>
                    <a:srgbClr val="000000"/>
                  </a:solidFill>
                  <a:latin typeface="Montserrat Semi" charset="0"/>
                  <a:ea typeface="Montserrat Semi" charset="0"/>
                  <a:cs typeface="Montserrat Semi" charset="0"/>
                  <a:sym typeface="Poppins Medium" charset="0"/>
                </a:rPr>
                <a:t>Διαδραστικός</a:t>
              </a:r>
              <a:r>
                <a:rPr lang="el-GR" altLang="x-none" sz="7200" b="1" dirty="0" smtClean="0">
                  <a:solidFill>
                    <a:srgbClr val="000000"/>
                  </a:solidFill>
                  <a:latin typeface="Montserrat Semi" charset="0"/>
                  <a:ea typeface="Montserrat Semi" charset="0"/>
                  <a:cs typeface="Montserrat Semi" charset="0"/>
                  <a:sym typeface="Poppins Medium" charset="0"/>
                </a:rPr>
                <a:t> Οδηγός</a:t>
              </a:r>
              <a:endParaRPr lang="x-none" altLang="x-none" sz="7200" b="1" dirty="0">
                <a:solidFill>
                  <a:srgbClr val="000000"/>
                </a:solidFill>
                <a:latin typeface="Montserrat Semi" charset="0"/>
                <a:ea typeface="Montserrat Semi" charset="0"/>
                <a:cs typeface="Montserrat Semi" charset="0"/>
                <a:sym typeface="Poppins Medium" charset="0"/>
              </a:endParaRPr>
            </a:p>
          </p:txBody>
        </p:sp>
        <p:sp>
          <p:nvSpPr>
            <p:cNvPr id="10" name="Text Box 2"/>
            <p:cNvSpPr txBox="1">
              <a:spLocks/>
            </p:cNvSpPr>
            <p:nvPr/>
          </p:nvSpPr>
          <p:spPr bwMode="auto">
            <a:xfrm>
              <a:off x="14406674" y="2681536"/>
              <a:ext cx="5592762" cy="354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l-GR" altLang="x-none" sz="1800" spc="300" dirty="0" smtClean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Παραδοτέο 5.2.</a:t>
              </a:r>
              <a:r>
                <a:rPr lang="en-US" altLang="x-none" sz="1800" spc="300" dirty="0" smtClean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3</a:t>
              </a:r>
              <a:endParaRPr lang="x-none" altLang="x-none" sz="1800" spc="300" dirty="0">
                <a:solidFill>
                  <a:schemeClr val="accent3"/>
                </a:solidFill>
                <a:latin typeface="Montserrat" charset="0"/>
                <a:ea typeface="Montserrat" charset="0"/>
                <a:cs typeface="Montserrat" charset="0"/>
                <a:sym typeface="Poppins SemiBold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5016" y="24281"/>
            <a:ext cx="6768752" cy="129573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104" y="1889448"/>
            <a:ext cx="5223679" cy="928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455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9645" y="3049054"/>
            <a:ext cx="4580994" cy="87693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7509" y="2980260"/>
            <a:ext cx="4621045" cy="88460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893" y="3049055"/>
            <a:ext cx="4580993" cy="876933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254896" y="1230748"/>
            <a:ext cx="15481597" cy="2746932"/>
            <a:chOff x="2759075" y="3187842"/>
            <a:chExt cx="8856861" cy="2746932"/>
          </a:xfrm>
        </p:grpSpPr>
        <p:sp>
          <p:nvSpPr>
            <p:cNvPr id="8" name="Text Box 3"/>
            <p:cNvSpPr txBox="1">
              <a:spLocks/>
            </p:cNvSpPr>
            <p:nvPr/>
          </p:nvSpPr>
          <p:spPr bwMode="auto">
            <a:xfrm>
              <a:off x="2759075" y="3710296"/>
              <a:ext cx="7848749" cy="1584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/>
            <a:lstStyle/>
            <a:p>
              <a:pPr eaLnBrk="1">
                <a:defRPr/>
              </a:pPr>
              <a:r>
                <a:rPr lang="el-GR" altLang="x-none" sz="7200" b="1" dirty="0">
                  <a:solidFill>
                    <a:srgbClr val="000000"/>
                  </a:solidFill>
                  <a:latin typeface="Montserrat Semi" charset="0"/>
                  <a:ea typeface="Montserrat Semi" charset="0"/>
                  <a:cs typeface="Montserrat Semi" charset="0"/>
                  <a:sym typeface="Poppins Medium" charset="0"/>
                </a:rPr>
                <a:t>Είσοδος στην </a:t>
              </a:r>
              <a:r>
                <a:rPr lang="el-GR" altLang="x-none" sz="7200" b="1" dirty="0" smtClean="0">
                  <a:solidFill>
                    <a:srgbClr val="000000"/>
                  </a:solidFill>
                  <a:latin typeface="Montserrat Semi" charset="0"/>
                  <a:ea typeface="Montserrat Semi" charset="0"/>
                  <a:cs typeface="Montserrat Semi" charset="0"/>
                  <a:sym typeface="Poppins Medium" charset="0"/>
                </a:rPr>
                <a:t>εφαρμογή</a:t>
              </a:r>
              <a:endParaRPr lang="x-none" altLang="x-none" sz="7200" b="1" dirty="0">
                <a:solidFill>
                  <a:srgbClr val="000000"/>
                </a:solidFill>
                <a:latin typeface="Montserrat Semi" charset="0"/>
                <a:ea typeface="Montserrat Semi" charset="0"/>
                <a:cs typeface="Montserrat Semi" charset="0"/>
                <a:sym typeface="Poppins Medium" charset="0"/>
              </a:endParaRPr>
            </a:p>
          </p:txBody>
        </p:sp>
        <p:sp>
          <p:nvSpPr>
            <p:cNvPr id="2" name="Rectangle 1"/>
            <p:cNvSpPr/>
            <p:nvPr/>
          </p:nvSpPr>
          <p:spPr bwMode="auto">
            <a:xfrm>
              <a:off x="2778125" y="5273824"/>
              <a:ext cx="8837811" cy="6609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80000"/>
                </a:lnSpc>
                <a:defRPr/>
              </a:pPr>
              <a:endParaRPr lang="en-US" sz="2400" dirty="0"/>
            </a:p>
          </p:txBody>
        </p:sp>
        <p:sp>
          <p:nvSpPr>
            <p:cNvPr id="7" name="Text Box 2"/>
            <p:cNvSpPr txBox="1">
              <a:spLocks/>
            </p:cNvSpPr>
            <p:nvPr/>
          </p:nvSpPr>
          <p:spPr bwMode="auto">
            <a:xfrm>
              <a:off x="2760551" y="3187842"/>
              <a:ext cx="5592762" cy="354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l-GR" altLang="x-none" sz="1800" spc="300" dirty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Παραδοτέο </a:t>
              </a:r>
              <a:r>
                <a:rPr lang="en-US" altLang="x-none" sz="1800" spc="300" dirty="0" smtClean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 |  </a:t>
              </a:r>
              <a:r>
                <a:rPr lang="el-GR" altLang="x-none" sz="1800" spc="300" dirty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5</a:t>
              </a:r>
              <a:r>
                <a:rPr lang="el-GR" altLang="x-none" sz="1800" spc="300" dirty="0" smtClean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.2.</a:t>
              </a:r>
              <a:r>
                <a:rPr lang="en-US" altLang="x-none" sz="1800" spc="300" dirty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3</a:t>
              </a:r>
              <a:endParaRPr lang="x-none" altLang="x-none" sz="1800" spc="300" dirty="0">
                <a:solidFill>
                  <a:schemeClr val="accent3"/>
                </a:solidFill>
                <a:latin typeface="Montserrat" charset="0"/>
                <a:ea typeface="Montserrat" charset="0"/>
                <a:cs typeface="Montserrat" charset="0"/>
                <a:sym typeface="Poppins SemiBold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334" y="4301177"/>
            <a:ext cx="3524110" cy="62650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483" y="4332210"/>
            <a:ext cx="3506654" cy="6234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1359" y="4312814"/>
            <a:ext cx="3517565" cy="62534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217" y="3006936"/>
            <a:ext cx="4580993" cy="87693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337" y="4271437"/>
            <a:ext cx="3529857" cy="62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980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537" y="2825552"/>
            <a:ext cx="4767636" cy="912661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23368" y="968387"/>
            <a:ext cx="15959494" cy="2875905"/>
            <a:chOff x="2485675" y="3058869"/>
            <a:chExt cx="9130261" cy="2875905"/>
          </a:xfrm>
        </p:grpSpPr>
        <p:sp>
          <p:nvSpPr>
            <p:cNvPr id="8" name="Text Box 3"/>
            <p:cNvSpPr txBox="1">
              <a:spLocks/>
            </p:cNvSpPr>
            <p:nvPr/>
          </p:nvSpPr>
          <p:spPr bwMode="auto">
            <a:xfrm>
              <a:off x="2485675" y="3673689"/>
              <a:ext cx="7848749" cy="1584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/>
            <a:lstStyle/>
            <a:p>
              <a:pPr eaLnBrk="1">
                <a:defRPr/>
              </a:pPr>
              <a:r>
                <a:rPr lang="el-GR" altLang="x-none" sz="7200" b="1" dirty="0" smtClean="0">
                  <a:solidFill>
                    <a:srgbClr val="000000"/>
                  </a:solidFill>
                  <a:latin typeface="Montserrat Semi" charset="0"/>
                  <a:ea typeface="Montserrat Semi" charset="0"/>
                  <a:cs typeface="Montserrat Semi" charset="0"/>
                  <a:sym typeface="Poppins Medium" charset="0"/>
                </a:rPr>
                <a:t>Οφέλη του έργου</a:t>
              </a:r>
              <a:endParaRPr lang="x-none" altLang="x-none" sz="7200" b="1" dirty="0">
                <a:solidFill>
                  <a:srgbClr val="000000"/>
                </a:solidFill>
                <a:latin typeface="Montserrat Semi" charset="0"/>
                <a:ea typeface="Montserrat Semi" charset="0"/>
                <a:cs typeface="Montserrat Semi" charset="0"/>
                <a:sym typeface="Poppins Medium" charset="0"/>
              </a:endParaRPr>
            </a:p>
          </p:txBody>
        </p:sp>
        <p:sp>
          <p:nvSpPr>
            <p:cNvPr id="2" name="Rectangle 1"/>
            <p:cNvSpPr/>
            <p:nvPr/>
          </p:nvSpPr>
          <p:spPr bwMode="auto">
            <a:xfrm>
              <a:off x="2778125" y="5273824"/>
              <a:ext cx="8837811" cy="6609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80000"/>
                </a:lnSpc>
                <a:defRPr/>
              </a:pPr>
              <a:endParaRPr lang="en-US" sz="2400" dirty="0"/>
            </a:p>
          </p:txBody>
        </p:sp>
        <p:sp>
          <p:nvSpPr>
            <p:cNvPr id="7" name="Text Box 2"/>
            <p:cNvSpPr txBox="1">
              <a:spLocks/>
            </p:cNvSpPr>
            <p:nvPr/>
          </p:nvSpPr>
          <p:spPr bwMode="auto">
            <a:xfrm>
              <a:off x="2485675" y="3058869"/>
              <a:ext cx="5592762" cy="354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l-GR" altLang="x-none" sz="1800" spc="300" dirty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Παραδοτέο </a:t>
              </a:r>
              <a:r>
                <a:rPr lang="en-US" altLang="x-none" sz="1800" spc="300" dirty="0" smtClean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 |  </a:t>
              </a:r>
              <a:r>
                <a:rPr lang="el-GR" altLang="x-none" sz="1800" spc="300" dirty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5</a:t>
              </a:r>
              <a:r>
                <a:rPr lang="el-GR" altLang="x-none" sz="1800" spc="300" dirty="0" smtClean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.2.</a:t>
              </a:r>
              <a:r>
                <a:rPr lang="en-US" altLang="x-none" sz="1800" spc="300" dirty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3</a:t>
              </a:r>
              <a:endParaRPr lang="x-none" altLang="x-none" sz="1800" spc="300" dirty="0">
                <a:solidFill>
                  <a:schemeClr val="accent3"/>
                </a:solidFill>
                <a:latin typeface="Montserrat" charset="0"/>
                <a:ea typeface="Montserrat" charset="0"/>
                <a:cs typeface="Montserrat" charset="0"/>
                <a:sym typeface="Poppins SemiBold" charset="0"/>
              </a:endParaRPr>
            </a:p>
          </p:txBody>
        </p:sp>
      </p:grpSp>
      <p:pic>
        <p:nvPicPr>
          <p:cNvPr id="1028" name="Picture 4" descr="Αποτέλεσμα εικόνας για cursor transpar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360" y="5705872"/>
            <a:ext cx="36004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957" y="46856"/>
            <a:ext cx="3750259" cy="66671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0201" y="6864094"/>
            <a:ext cx="3917512" cy="6853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338" y="4168873"/>
            <a:ext cx="3669334" cy="65232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621" y="30960"/>
            <a:ext cx="3758301" cy="66814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9869" y="6864094"/>
            <a:ext cx="3824349" cy="67988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8513" y="39053"/>
            <a:ext cx="3754206" cy="6674145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 bwMode="auto">
          <a:xfrm>
            <a:off x="3022163" y="6712384"/>
            <a:ext cx="1515021" cy="1873808"/>
          </a:xfrm>
          <a:prstGeom prst="ellipse">
            <a:avLst/>
          </a:prstGeom>
          <a:noFill/>
          <a:ln w="127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miter lim="400000"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85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537" y="2825552"/>
            <a:ext cx="4767636" cy="912661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23368" y="968387"/>
            <a:ext cx="15959494" cy="2875905"/>
            <a:chOff x="2485675" y="3058869"/>
            <a:chExt cx="9130261" cy="2875905"/>
          </a:xfrm>
        </p:grpSpPr>
        <p:sp>
          <p:nvSpPr>
            <p:cNvPr id="8" name="Text Box 3"/>
            <p:cNvSpPr txBox="1">
              <a:spLocks/>
            </p:cNvSpPr>
            <p:nvPr/>
          </p:nvSpPr>
          <p:spPr bwMode="auto">
            <a:xfrm>
              <a:off x="2485675" y="3673689"/>
              <a:ext cx="7848749" cy="1584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/>
            <a:lstStyle/>
            <a:p>
              <a:pPr eaLnBrk="1">
                <a:defRPr/>
              </a:pPr>
              <a:r>
                <a:rPr lang="el-GR" altLang="x-none" sz="7200" b="1" dirty="0" smtClean="0">
                  <a:solidFill>
                    <a:srgbClr val="000000"/>
                  </a:solidFill>
                  <a:latin typeface="Montserrat Semi" charset="0"/>
                  <a:ea typeface="Montserrat Semi" charset="0"/>
                  <a:cs typeface="Montserrat Semi" charset="0"/>
                  <a:sym typeface="Poppins Medium" charset="0"/>
                </a:rPr>
                <a:t>Οφέλη του έργου</a:t>
              </a:r>
              <a:endParaRPr lang="x-none" altLang="x-none" sz="7200" b="1" dirty="0">
                <a:solidFill>
                  <a:srgbClr val="000000"/>
                </a:solidFill>
                <a:latin typeface="Montserrat Semi" charset="0"/>
                <a:ea typeface="Montserrat Semi" charset="0"/>
                <a:cs typeface="Montserrat Semi" charset="0"/>
                <a:sym typeface="Poppins Medium" charset="0"/>
              </a:endParaRPr>
            </a:p>
          </p:txBody>
        </p:sp>
        <p:sp>
          <p:nvSpPr>
            <p:cNvPr id="2" name="Rectangle 1"/>
            <p:cNvSpPr/>
            <p:nvPr/>
          </p:nvSpPr>
          <p:spPr bwMode="auto">
            <a:xfrm>
              <a:off x="2778125" y="5273824"/>
              <a:ext cx="8837811" cy="6609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80000"/>
                </a:lnSpc>
                <a:defRPr/>
              </a:pPr>
              <a:endParaRPr lang="en-US" sz="2400" dirty="0"/>
            </a:p>
          </p:txBody>
        </p:sp>
        <p:sp>
          <p:nvSpPr>
            <p:cNvPr id="7" name="Text Box 2"/>
            <p:cNvSpPr txBox="1">
              <a:spLocks/>
            </p:cNvSpPr>
            <p:nvPr/>
          </p:nvSpPr>
          <p:spPr bwMode="auto">
            <a:xfrm>
              <a:off x="2485675" y="3058869"/>
              <a:ext cx="5592762" cy="354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l-GR" altLang="x-none" sz="1800" spc="300" dirty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Παραδοτέο </a:t>
              </a:r>
              <a:r>
                <a:rPr lang="en-US" altLang="x-none" sz="1800" spc="300" dirty="0" smtClean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 |  </a:t>
              </a:r>
              <a:r>
                <a:rPr lang="el-GR" altLang="x-none" sz="1800" spc="300" dirty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5</a:t>
              </a:r>
              <a:r>
                <a:rPr lang="el-GR" altLang="x-none" sz="1800" spc="300" dirty="0" smtClean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.2.</a:t>
              </a:r>
              <a:r>
                <a:rPr lang="en-US" altLang="x-none" sz="1800" spc="300" dirty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3</a:t>
              </a:r>
              <a:endParaRPr lang="x-none" altLang="x-none" sz="1800" spc="300" dirty="0">
                <a:solidFill>
                  <a:schemeClr val="accent3"/>
                </a:solidFill>
                <a:latin typeface="Montserrat" charset="0"/>
                <a:ea typeface="Montserrat" charset="0"/>
                <a:cs typeface="Montserrat" charset="0"/>
                <a:sym typeface="Poppins SemiBold" charset="0"/>
              </a:endParaRPr>
            </a:p>
          </p:txBody>
        </p:sp>
      </p:grpSp>
      <p:pic>
        <p:nvPicPr>
          <p:cNvPr id="1028" name="Picture 4" descr="Αποτέλεσμα εικόνας για cursor transpar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360" y="5705872"/>
            <a:ext cx="36004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338" y="4168873"/>
            <a:ext cx="3669334" cy="6523261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 bwMode="auto">
          <a:xfrm>
            <a:off x="4562005" y="6712384"/>
            <a:ext cx="1515021" cy="1873808"/>
          </a:xfrm>
          <a:prstGeom prst="ellipse">
            <a:avLst/>
          </a:prstGeom>
          <a:noFill/>
          <a:ln w="127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miter lim="400000"/>
            <a:headEnd type="none" w="med" len="med"/>
            <a:tailEnd type="none" w="med" len="med"/>
          </a:ln>
          <a:effectLst>
            <a:outerShdw blurRad="25400" algn="ctr" rotWithShape="0">
              <a:srgbClr val="000000">
                <a:alpha val="50000"/>
              </a:srgbClr>
            </a:outerShdw>
          </a:effectLst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8236" y="39027"/>
            <a:ext cx="3746357" cy="66601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4313" y="0"/>
            <a:ext cx="3768310" cy="66992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1137" y="6813213"/>
            <a:ext cx="3854198" cy="68519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12" y="39053"/>
            <a:ext cx="3746342" cy="66601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489" y="6813214"/>
            <a:ext cx="3816424" cy="678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7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257" y="3617640"/>
            <a:ext cx="4767636" cy="912661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23368" y="968387"/>
            <a:ext cx="15959494" cy="2875905"/>
            <a:chOff x="2485675" y="3058869"/>
            <a:chExt cx="9130261" cy="2875905"/>
          </a:xfrm>
        </p:grpSpPr>
        <p:sp>
          <p:nvSpPr>
            <p:cNvPr id="8" name="Text Box 3"/>
            <p:cNvSpPr txBox="1">
              <a:spLocks/>
            </p:cNvSpPr>
            <p:nvPr/>
          </p:nvSpPr>
          <p:spPr bwMode="auto">
            <a:xfrm>
              <a:off x="2485675" y="3673689"/>
              <a:ext cx="7848749" cy="1584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/>
            <a:lstStyle/>
            <a:p>
              <a:pPr eaLnBrk="1">
                <a:defRPr/>
              </a:pPr>
              <a:r>
                <a:rPr lang="el-GR" altLang="x-none" sz="7200" b="1" dirty="0" smtClean="0">
                  <a:solidFill>
                    <a:srgbClr val="000000"/>
                  </a:solidFill>
                  <a:latin typeface="Montserrat Semi" charset="0"/>
                  <a:ea typeface="Montserrat Semi" charset="0"/>
                  <a:cs typeface="Montserrat Semi" charset="0"/>
                  <a:sym typeface="Poppins Medium" charset="0"/>
                </a:rPr>
                <a:t>Ενημερωτικό υλικό- Εκπαίδευση</a:t>
              </a:r>
              <a:endParaRPr lang="x-none" altLang="x-none" sz="7200" b="1" dirty="0">
                <a:solidFill>
                  <a:srgbClr val="000000"/>
                </a:solidFill>
                <a:latin typeface="Montserrat Semi" charset="0"/>
                <a:ea typeface="Montserrat Semi" charset="0"/>
                <a:cs typeface="Montserrat Semi" charset="0"/>
                <a:sym typeface="Poppins Medium" charset="0"/>
              </a:endParaRPr>
            </a:p>
          </p:txBody>
        </p:sp>
        <p:sp>
          <p:nvSpPr>
            <p:cNvPr id="2" name="Rectangle 1"/>
            <p:cNvSpPr/>
            <p:nvPr/>
          </p:nvSpPr>
          <p:spPr bwMode="auto">
            <a:xfrm>
              <a:off x="2778125" y="5273824"/>
              <a:ext cx="8837811" cy="6609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80000"/>
                </a:lnSpc>
                <a:defRPr/>
              </a:pPr>
              <a:endParaRPr lang="en-US" sz="2400" dirty="0"/>
            </a:p>
          </p:txBody>
        </p:sp>
        <p:sp>
          <p:nvSpPr>
            <p:cNvPr id="7" name="Text Box 2"/>
            <p:cNvSpPr txBox="1">
              <a:spLocks/>
            </p:cNvSpPr>
            <p:nvPr/>
          </p:nvSpPr>
          <p:spPr bwMode="auto">
            <a:xfrm>
              <a:off x="2485675" y="3058869"/>
              <a:ext cx="5592762" cy="354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l-GR" altLang="x-none" sz="1800" spc="300" dirty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Παραδοτέο </a:t>
              </a:r>
              <a:r>
                <a:rPr lang="en-US" altLang="x-none" sz="1800" spc="300" dirty="0" smtClean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 |  </a:t>
              </a:r>
              <a:r>
                <a:rPr lang="el-GR" altLang="x-none" sz="1800" spc="300" dirty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5</a:t>
              </a:r>
              <a:r>
                <a:rPr lang="el-GR" altLang="x-none" sz="1800" spc="300" dirty="0" smtClean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.2.</a:t>
              </a:r>
              <a:r>
                <a:rPr lang="en-US" altLang="x-none" sz="1800" spc="300" dirty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3</a:t>
              </a:r>
              <a:endParaRPr lang="x-none" altLang="x-none" sz="1800" spc="300" dirty="0">
                <a:solidFill>
                  <a:schemeClr val="accent3"/>
                </a:solidFill>
                <a:latin typeface="Montserrat" charset="0"/>
                <a:ea typeface="Montserrat" charset="0"/>
                <a:cs typeface="Montserrat" charset="0"/>
                <a:sym typeface="Poppins SemiBold" charset="0"/>
              </a:endParaRPr>
            </a:p>
          </p:txBody>
        </p:sp>
      </p:grpSp>
      <p:pic>
        <p:nvPicPr>
          <p:cNvPr id="1028" name="Picture 4" descr="Αποτέλεσμα εικόνας για cursor transpar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360" y="5705872"/>
            <a:ext cx="36004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28" y="4940588"/>
            <a:ext cx="3670832" cy="65259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842" y="7056959"/>
            <a:ext cx="3671251" cy="65266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6080" y="545"/>
            <a:ext cx="3614598" cy="64259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6" t="23122" r="506" b="10478"/>
          <a:stretch/>
        </p:blipFill>
        <p:spPr>
          <a:xfrm>
            <a:off x="9681502" y="7506072"/>
            <a:ext cx="5028926" cy="5936407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 bwMode="auto">
          <a:xfrm flipH="1" flipV="1">
            <a:off x="13776176" y="9829967"/>
            <a:ext cx="3528392" cy="2284617"/>
          </a:xfrm>
          <a:prstGeom prst="straightConnector1">
            <a:avLst/>
          </a:prstGeom>
          <a:blipFill dpi="0" rotWithShape="0">
            <a:blip r:embed="rId9"/>
            <a:srcRect/>
            <a:tile tx="0" ty="0" sx="100000" sy="100000" flip="none" algn="tl"/>
          </a:blipFill>
          <a:ln w="76200" cap="flat" cmpd="sng" algn="ctr">
            <a:solidFill>
              <a:srgbClr val="000000"/>
            </a:solidFill>
            <a:prstDash val="solid"/>
            <a:miter lim="400000"/>
            <a:headEnd type="none" w="med" len="med"/>
            <a:tailEnd type="triangle"/>
          </a:ln>
          <a:effectLst>
            <a:outerShdw blurRad="25400" algn="ctr" rotWithShape="0">
              <a:srgbClr val="000000">
                <a:alpha val="50000"/>
              </a:srgbClr>
            </a:outerShdw>
          </a:effectLst>
        </p:spPr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5300" y="-1"/>
            <a:ext cx="3614905" cy="642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0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52" y="1264211"/>
            <a:ext cx="5424347" cy="1038375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23368" y="968387"/>
            <a:ext cx="15959494" cy="2875905"/>
            <a:chOff x="2485675" y="3058869"/>
            <a:chExt cx="9130261" cy="2875905"/>
          </a:xfrm>
        </p:grpSpPr>
        <p:sp>
          <p:nvSpPr>
            <p:cNvPr id="8" name="Text Box 3"/>
            <p:cNvSpPr txBox="1">
              <a:spLocks/>
            </p:cNvSpPr>
            <p:nvPr/>
          </p:nvSpPr>
          <p:spPr bwMode="auto">
            <a:xfrm>
              <a:off x="2485676" y="3673689"/>
              <a:ext cx="5592762" cy="1584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/>
            <a:lstStyle/>
            <a:p>
              <a:pPr eaLnBrk="1">
                <a:defRPr/>
              </a:pPr>
              <a:r>
                <a:rPr lang="el-GR" altLang="x-none" sz="7200" b="1" dirty="0" err="1" smtClean="0">
                  <a:solidFill>
                    <a:srgbClr val="000000"/>
                  </a:solidFill>
                  <a:latin typeface="Montserrat Semi" charset="0"/>
                  <a:ea typeface="Montserrat Semi" charset="0"/>
                  <a:cs typeface="Montserrat Semi" charset="0"/>
                  <a:sym typeface="Poppins Medium" charset="0"/>
                </a:rPr>
                <a:t>Διαδραστικός</a:t>
              </a:r>
              <a:endParaRPr lang="el-GR" altLang="x-none" sz="7200" b="1" dirty="0" smtClean="0">
                <a:solidFill>
                  <a:srgbClr val="000000"/>
                </a:solidFill>
                <a:latin typeface="Montserrat Semi" charset="0"/>
                <a:ea typeface="Montserrat Semi" charset="0"/>
                <a:cs typeface="Montserrat Semi" charset="0"/>
                <a:sym typeface="Poppins Medium" charset="0"/>
              </a:endParaRPr>
            </a:p>
            <a:p>
              <a:pPr eaLnBrk="1">
                <a:defRPr/>
              </a:pPr>
              <a:r>
                <a:rPr lang="el-GR" altLang="x-none" sz="7200" b="1" dirty="0" smtClean="0">
                  <a:solidFill>
                    <a:srgbClr val="000000"/>
                  </a:solidFill>
                  <a:latin typeface="Montserrat Semi" charset="0"/>
                  <a:ea typeface="Montserrat Semi" charset="0"/>
                  <a:cs typeface="Montserrat Semi" charset="0"/>
                  <a:sym typeface="Poppins Medium" charset="0"/>
                </a:rPr>
                <a:t>Οδηγός</a:t>
              </a:r>
              <a:endParaRPr lang="x-none" altLang="x-none" sz="7200" b="1" dirty="0">
                <a:solidFill>
                  <a:srgbClr val="000000"/>
                </a:solidFill>
                <a:latin typeface="Montserrat Semi" charset="0"/>
                <a:ea typeface="Montserrat Semi" charset="0"/>
                <a:cs typeface="Montserrat Semi" charset="0"/>
                <a:sym typeface="Poppins Medium" charset="0"/>
              </a:endParaRPr>
            </a:p>
          </p:txBody>
        </p:sp>
        <p:sp>
          <p:nvSpPr>
            <p:cNvPr id="2" name="Rectangle 1"/>
            <p:cNvSpPr/>
            <p:nvPr/>
          </p:nvSpPr>
          <p:spPr bwMode="auto">
            <a:xfrm>
              <a:off x="2778125" y="5273824"/>
              <a:ext cx="8837811" cy="6609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80000"/>
                </a:lnSpc>
                <a:defRPr/>
              </a:pPr>
              <a:endParaRPr lang="en-US" sz="2400" dirty="0"/>
            </a:p>
          </p:txBody>
        </p:sp>
        <p:sp>
          <p:nvSpPr>
            <p:cNvPr id="7" name="Text Box 2"/>
            <p:cNvSpPr txBox="1">
              <a:spLocks/>
            </p:cNvSpPr>
            <p:nvPr/>
          </p:nvSpPr>
          <p:spPr bwMode="auto">
            <a:xfrm>
              <a:off x="2485675" y="3058869"/>
              <a:ext cx="5592762" cy="354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l-GR" altLang="x-none" sz="1800" spc="300" dirty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Παραδοτέο </a:t>
              </a:r>
              <a:r>
                <a:rPr lang="en-US" altLang="x-none" sz="1800" spc="300" dirty="0" smtClean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 |  </a:t>
              </a:r>
              <a:r>
                <a:rPr lang="el-GR" altLang="x-none" sz="1800" spc="300" dirty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5</a:t>
              </a:r>
              <a:r>
                <a:rPr lang="el-GR" altLang="x-none" sz="1800" spc="300" dirty="0" smtClean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.2.</a:t>
              </a:r>
              <a:r>
                <a:rPr lang="en-US" altLang="x-none" sz="1800" spc="300" dirty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3</a:t>
              </a:r>
              <a:endParaRPr lang="x-none" altLang="x-none" sz="1800" spc="300" dirty="0">
                <a:solidFill>
                  <a:schemeClr val="accent3"/>
                </a:solidFill>
                <a:latin typeface="Montserrat" charset="0"/>
                <a:ea typeface="Montserrat" charset="0"/>
                <a:cs typeface="Montserrat" charset="0"/>
                <a:sym typeface="Poppins SemiBold" charset="0"/>
              </a:endParaRPr>
            </a:p>
          </p:txBody>
        </p:sp>
      </p:grpSp>
      <p:pic>
        <p:nvPicPr>
          <p:cNvPr id="1028" name="Picture 4" descr="Αποτέλεσμα εικόνας για cursor transpar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360" y="5705872"/>
            <a:ext cx="36004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892" y="2743673"/>
            <a:ext cx="4176465" cy="742482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>
            <a:off x="10698047" y="7578080"/>
            <a:ext cx="2412135" cy="2030459"/>
          </a:xfrm>
          <a:prstGeom prst="ellipse">
            <a:avLst/>
          </a:prstGeom>
          <a:noFill/>
          <a:ln w="762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miter lim="400000"/>
            <a:headEnd type="none" w="med" len="med"/>
            <a:tailEnd type="none" w="med" len="med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25400" algn="ctr" rotWithShape="0">
              <a:srgbClr val="000000">
                <a:alpha val="50000"/>
              </a:srgbClr>
            </a:outerShdw>
          </a:effectLst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06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952" y="1264211"/>
            <a:ext cx="5424347" cy="1038375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23368" y="968387"/>
            <a:ext cx="15959494" cy="2875905"/>
            <a:chOff x="2485675" y="3058869"/>
            <a:chExt cx="9130261" cy="2875905"/>
          </a:xfrm>
        </p:grpSpPr>
        <p:sp>
          <p:nvSpPr>
            <p:cNvPr id="8" name="Text Box 3"/>
            <p:cNvSpPr txBox="1">
              <a:spLocks/>
            </p:cNvSpPr>
            <p:nvPr/>
          </p:nvSpPr>
          <p:spPr bwMode="auto">
            <a:xfrm>
              <a:off x="2485676" y="3673689"/>
              <a:ext cx="5592762" cy="1584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/>
            <a:lstStyle/>
            <a:p>
              <a:pPr eaLnBrk="1">
                <a:defRPr/>
              </a:pPr>
              <a:r>
                <a:rPr lang="el-GR" altLang="x-none" sz="7200" b="1" dirty="0" err="1" smtClean="0">
                  <a:solidFill>
                    <a:srgbClr val="000000"/>
                  </a:solidFill>
                  <a:latin typeface="Montserrat Semi" charset="0"/>
                  <a:ea typeface="Montserrat Semi" charset="0"/>
                  <a:cs typeface="Montserrat Semi" charset="0"/>
                  <a:sym typeface="Poppins Medium" charset="0"/>
                </a:rPr>
                <a:t>Διαδραστικός</a:t>
              </a:r>
              <a:endParaRPr lang="el-GR" altLang="x-none" sz="7200" b="1" dirty="0" smtClean="0">
                <a:solidFill>
                  <a:srgbClr val="000000"/>
                </a:solidFill>
                <a:latin typeface="Montserrat Semi" charset="0"/>
                <a:ea typeface="Montserrat Semi" charset="0"/>
                <a:cs typeface="Montserrat Semi" charset="0"/>
                <a:sym typeface="Poppins Medium" charset="0"/>
              </a:endParaRPr>
            </a:p>
            <a:p>
              <a:pPr eaLnBrk="1">
                <a:defRPr/>
              </a:pPr>
              <a:r>
                <a:rPr lang="el-GR" altLang="x-none" sz="7200" b="1" dirty="0" smtClean="0">
                  <a:solidFill>
                    <a:srgbClr val="000000"/>
                  </a:solidFill>
                  <a:latin typeface="Montserrat Semi" charset="0"/>
                  <a:ea typeface="Montserrat Semi" charset="0"/>
                  <a:cs typeface="Montserrat Semi" charset="0"/>
                  <a:sym typeface="Poppins Medium" charset="0"/>
                </a:rPr>
                <a:t>Οδηγός</a:t>
              </a:r>
              <a:endParaRPr lang="x-none" altLang="x-none" sz="7200" b="1" dirty="0">
                <a:solidFill>
                  <a:srgbClr val="000000"/>
                </a:solidFill>
                <a:latin typeface="Montserrat Semi" charset="0"/>
                <a:ea typeface="Montserrat Semi" charset="0"/>
                <a:cs typeface="Montserrat Semi" charset="0"/>
                <a:sym typeface="Poppins Medium" charset="0"/>
              </a:endParaRPr>
            </a:p>
          </p:txBody>
        </p:sp>
        <p:sp>
          <p:nvSpPr>
            <p:cNvPr id="2" name="Rectangle 1"/>
            <p:cNvSpPr/>
            <p:nvPr/>
          </p:nvSpPr>
          <p:spPr bwMode="auto">
            <a:xfrm>
              <a:off x="2778125" y="5273824"/>
              <a:ext cx="8837811" cy="6609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80000"/>
                </a:lnSpc>
                <a:defRPr/>
              </a:pPr>
              <a:endParaRPr lang="en-US" sz="2400" dirty="0"/>
            </a:p>
          </p:txBody>
        </p:sp>
        <p:sp>
          <p:nvSpPr>
            <p:cNvPr id="7" name="Text Box 2"/>
            <p:cNvSpPr txBox="1">
              <a:spLocks/>
            </p:cNvSpPr>
            <p:nvPr/>
          </p:nvSpPr>
          <p:spPr bwMode="auto">
            <a:xfrm>
              <a:off x="2485675" y="3058869"/>
              <a:ext cx="5592762" cy="354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l-GR" altLang="x-none" sz="1800" spc="300" dirty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Παραδοτέο </a:t>
              </a:r>
              <a:r>
                <a:rPr lang="en-US" altLang="x-none" sz="1800" spc="300" dirty="0" smtClean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 |  </a:t>
              </a:r>
              <a:r>
                <a:rPr lang="el-GR" altLang="x-none" sz="1800" spc="300" dirty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5</a:t>
              </a:r>
              <a:r>
                <a:rPr lang="el-GR" altLang="x-none" sz="1800" spc="300" dirty="0" smtClean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.2.</a:t>
              </a:r>
              <a:r>
                <a:rPr lang="en-US" altLang="x-none" sz="1800" spc="300" dirty="0">
                  <a:solidFill>
                    <a:schemeClr val="accent3"/>
                  </a:solidFill>
                  <a:latin typeface="Montserrat" charset="0"/>
                  <a:ea typeface="Montserrat" charset="0"/>
                  <a:cs typeface="Montserrat" charset="0"/>
                  <a:sym typeface="Poppins SemiBold" charset="0"/>
                </a:rPr>
                <a:t>3</a:t>
              </a:r>
              <a:endParaRPr lang="x-none" altLang="x-none" sz="1800" spc="300" dirty="0">
                <a:solidFill>
                  <a:schemeClr val="accent3"/>
                </a:solidFill>
                <a:latin typeface="Montserrat" charset="0"/>
                <a:ea typeface="Montserrat" charset="0"/>
                <a:cs typeface="Montserrat" charset="0"/>
                <a:sym typeface="Poppins SemiBold" charset="0"/>
              </a:endParaRPr>
            </a:p>
          </p:txBody>
        </p:sp>
      </p:grpSp>
      <p:pic>
        <p:nvPicPr>
          <p:cNvPr id="1028" name="Picture 4" descr="Αποτέλεσμα εικόνας για cursor transpar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360" y="5705872"/>
            <a:ext cx="36004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751" y="2825552"/>
            <a:ext cx="4214748" cy="7492884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 bwMode="auto">
          <a:xfrm>
            <a:off x="14029771" y="4075044"/>
            <a:ext cx="1152128" cy="1081733"/>
          </a:xfrm>
          <a:prstGeom prst="ellipse">
            <a:avLst/>
          </a:prstGeom>
          <a:noFill/>
          <a:ln w="762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miter lim="400000"/>
            <a:headEnd type="none" w="med" len="med"/>
            <a:tailEnd type="none" w="med" len="med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5400" algn="ctr" rotWithShape="0">
              <a:srgbClr val="000000">
                <a:alpha val="50000"/>
              </a:srgbClr>
            </a:outerShdw>
          </a:effectLst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67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-Blue 2">
      <a:dk1>
        <a:srgbClr val="292729"/>
      </a:dk1>
      <a:lt1>
        <a:srgbClr val="FDFCFF"/>
      </a:lt1>
      <a:dk2>
        <a:srgbClr val="000000"/>
      </a:dk2>
      <a:lt2>
        <a:srgbClr val="FEFFFF"/>
      </a:lt2>
      <a:accent1>
        <a:srgbClr val="F0F4F7"/>
      </a:accent1>
      <a:accent2>
        <a:srgbClr val="C3CBD0"/>
      </a:accent2>
      <a:accent3>
        <a:srgbClr val="146DA9"/>
      </a:accent3>
      <a:accent4>
        <a:srgbClr val="136DA9"/>
      </a:accent4>
      <a:accent5>
        <a:srgbClr val="136DA9"/>
      </a:accent5>
      <a:accent6>
        <a:srgbClr val="136DA9"/>
      </a:accent6>
      <a:hlink>
        <a:srgbClr val="136DA9"/>
      </a:hlink>
      <a:folHlink>
        <a:srgbClr val="0D6095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>
          <a:outerShdw blurRad="25400" algn="ctr" rotWithShape="0">
            <a:srgbClr val="000000">
              <a:alpha val="50000"/>
            </a:srgbClr>
          </a:outerShdw>
        </a:effectLst>
      </a:spPr>
      <a:bodyPr vert="horz" wrap="square" lIns="38100" tIns="38100" rIns="38100" bIns="38100" numCol="1" anchor="ctr" anchorCtr="0" compatLnSpc="1">
        <a:prstTxWarp prst="textNoShape">
          <a:avLst/>
        </a:prstTxWarp>
        <a:spAutoFit/>
      </a:bodyPr>
      <a:lstStyle>
        <a:defPPr marL="0" marR="0" indent="0" algn="l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x-none" altLang="x-none" sz="2000" b="0" i="0" u="none" strike="noStrike" cap="none" normalizeH="0" baseline="0">
            <a:ln>
              <a:noFill/>
            </a:ln>
            <a:solidFill>
              <a:srgbClr val="74808C"/>
            </a:solidFill>
            <a:effectLst/>
            <a:latin typeface="Poppins" charset="0"/>
            <a:ea typeface="Poppins" charset="0"/>
            <a:cs typeface="Poppins" charset="0"/>
            <a:sym typeface="Poppi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>
          <a:outerShdw blurRad="25400" algn="ctr" rotWithShape="0">
            <a:srgbClr val="000000">
              <a:alpha val="50000"/>
            </a:srgbClr>
          </a:outerShdw>
        </a:effectLst>
      </a:spPr>
      <a:bodyPr vert="horz" wrap="square" lIns="38100" tIns="38100" rIns="38100" bIns="38100" numCol="1" anchor="ctr" anchorCtr="0" compatLnSpc="1">
        <a:prstTxWarp prst="textNoShape">
          <a:avLst/>
        </a:prstTxWarp>
        <a:spAutoFit/>
      </a:bodyPr>
      <a:lstStyle>
        <a:defPPr marL="0" marR="0" indent="0" algn="l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x-none" altLang="x-none" sz="2000" b="0" i="0" u="none" strike="noStrike" cap="none" normalizeH="0" baseline="0">
            <a:ln>
              <a:noFill/>
            </a:ln>
            <a:solidFill>
              <a:srgbClr val="74808C"/>
            </a:solidFill>
            <a:effectLst/>
            <a:latin typeface="Poppins" charset="0"/>
            <a:ea typeface="Poppins" charset="0"/>
            <a:cs typeface="Poppins" charset="0"/>
            <a:sym typeface="Poppins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14894</TotalTime>
  <Words>198</Words>
  <Application>Microsoft Office PowerPoint</Application>
  <PresentationFormat>Custom</PresentationFormat>
  <Paragraphs>66</Paragraphs>
  <Slides>19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Helvetica Neue</vt:lpstr>
      <vt:lpstr>Montserrat</vt:lpstr>
      <vt:lpstr>Montserrat Semi</vt:lpstr>
      <vt:lpstr>Open Sans</vt:lpstr>
      <vt:lpstr>Open Sans Semibold</vt:lpstr>
      <vt:lpstr>Poppins</vt:lpstr>
      <vt:lpstr>Poppins Medium</vt:lpstr>
      <vt:lpstr>Poppins SemiBold</vt:lpstr>
      <vt:lpstr>Times New Roman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Athina-Chara Eleftheriadou</dc:creator>
  <cp:lastModifiedBy>ITI</cp:lastModifiedBy>
  <cp:revision>318</cp:revision>
  <dcterms:modified xsi:type="dcterms:W3CDTF">2019-12-04T10:54:23Z</dcterms:modified>
</cp:coreProperties>
</file>