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8"/>
  </p:notesMasterIdLst>
  <p:sldIdLst>
    <p:sldId id="256" r:id="rId2"/>
    <p:sldId id="259" r:id="rId3"/>
    <p:sldId id="263" r:id="rId4"/>
    <p:sldId id="260" r:id="rId5"/>
    <p:sldId id="261" r:id="rId6"/>
    <p:sldId id="262" r:id="rId7"/>
    <p:sldId id="264" r:id="rId8"/>
    <p:sldId id="265" r:id="rId9"/>
    <p:sldId id="266" r:id="rId10"/>
    <p:sldId id="267" r:id="rId11"/>
    <p:sldId id="277" r:id="rId12"/>
    <p:sldId id="268" r:id="rId13"/>
    <p:sldId id="269" r:id="rId14"/>
    <p:sldId id="276" r:id="rId15"/>
    <p:sldId id="275" r:id="rId16"/>
    <p:sldId id="271" r:id="rId17"/>
  </p:sldIdLst>
  <p:sldSz cx="12192000" cy="6858000"/>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981" autoAdjust="0"/>
    <p:restoredTop sz="94660"/>
  </p:normalViewPr>
  <p:slideViewPr>
    <p:cSldViewPr snapToGrid="0" showGuides="1">
      <p:cViewPr varScale="1">
        <p:scale>
          <a:sx n="54" d="100"/>
          <a:sy n="54" d="100"/>
        </p:scale>
        <p:origin x="-547" y="-6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45" cy="4933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911" y="0"/>
            <a:ext cx="2946144" cy="493392"/>
          </a:xfrm>
          <a:prstGeom prst="rect">
            <a:avLst/>
          </a:prstGeom>
        </p:spPr>
        <p:txBody>
          <a:bodyPr vert="horz" lIns="91440" tIns="45720" rIns="91440" bIns="45720" rtlCol="0"/>
          <a:lstStyle>
            <a:lvl1pPr algn="r">
              <a:defRPr sz="1200"/>
            </a:lvl1pPr>
          </a:lstStyle>
          <a:p>
            <a:fld id="{C1E30248-EB8F-4B62-AA3E-E1D2CB91AB1F}" type="datetimeFigureOut">
              <a:rPr lang="en-US" smtClean="0"/>
              <a:pPr/>
              <a:t>12/5/2019</a:t>
            </a:fld>
            <a:endParaRPr lang="en-US"/>
          </a:p>
        </p:txBody>
      </p:sp>
      <p:sp>
        <p:nvSpPr>
          <p:cNvPr id="4" name="Slide Image Placeholder 3"/>
          <p:cNvSpPr>
            <a:spLocks noGrp="1" noRot="1" noChangeAspect="1"/>
          </p:cNvSpPr>
          <p:nvPr>
            <p:ph type="sldImg" idx="2"/>
          </p:nvPr>
        </p:nvSpPr>
        <p:spPr>
          <a:xfrm>
            <a:off x="114300" y="739775"/>
            <a:ext cx="6570663"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254" y="4681700"/>
            <a:ext cx="5437168" cy="443579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361822"/>
            <a:ext cx="2946145" cy="4933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911" y="9361822"/>
            <a:ext cx="2946144" cy="493391"/>
          </a:xfrm>
          <a:prstGeom prst="rect">
            <a:avLst/>
          </a:prstGeom>
        </p:spPr>
        <p:txBody>
          <a:bodyPr vert="horz" lIns="91440" tIns="45720" rIns="91440" bIns="45720" rtlCol="0" anchor="b"/>
          <a:lstStyle>
            <a:lvl1pPr algn="r">
              <a:defRPr sz="1200"/>
            </a:lvl1pPr>
          </a:lstStyle>
          <a:p>
            <a:fld id="{C0D765AD-8ED0-4C24-9AA0-443101E0CD4E}" type="slidenum">
              <a:rPr lang="en-US" smtClean="0"/>
              <a:pPr/>
              <a:t>‹#›</a:t>
            </a:fld>
            <a:endParaRPr lang="en-US"/>
          </a:p>
        </p:txBody>
      </p:sp>
    </p:spTree>
    <p:extLst>
      <p:ext uri="{BB962C8B-B14F-4D97-AF65-F5344CB8AC3E}">
        <p14:creationId xmlns:p14="http://schemas.microsoft.com/office/powerpoint/2010/main" xmlns="" val="161088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689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68963" y="0"/>
            <a:ext cx="10926618" cy="6858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7" y="1298448"/>
            <a:ext cx="7345367" cy="3255264"/>
          </a:xfrm>
        </p:spPr>
        <p:txBody>
          <a:bodyPr anchor="b">
            <a:normAutofit/>
          </a:bodyPr>
          <a:lstStyle>
            <a:lvl1pPr algn="l">
              <a:defRPr sz="5900" spc="-100" baseline="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12/5/2019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12/5/2019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12/5/2019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12/5/2019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647974"/>
          </a:xfrm>
          <a:prstGeom prst="rect">
            <a:avLst/>
          </a:prstGeom>
        </p:spPr>
        <p:txBody>
          <a:bodyPr wrap="square">
            <a:spAutoFit/>
          </a:bodyPr>
          <a:lstStyle/>
          <a:p>
            <a:pPr algn="ctr">
              <a:spcAft>
                <a:spcPts val="1800"/>
              </a:spcAft>
            </a:pPr>
            <a:endParaRPr lang="el-GR" sz="2400"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2400"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2600" b="1" u="sng" dirty="0" smtClean="0">
                <a:solidFill>
                  <a:schemeClr val="accent1">
                    <a:lumMod val="75000"/>
                  </a:schemeClr>
                </a:solidFill>
                <a:latin typeface="Corbel" panose="020B0503020204020204" pitchFamily="34" charset="0"/>
                <a:ea typeface="Calibri" panose="020F0502020204030204" pitchFamily="34" charset="0"/>
              </a:rPr>
              <a:t>ΚΑΤΑΛΗΚΤΙΚΗ ΣΥΝΑΝΤΗΣΗ </a:t>
            </a:r>
            <a:r>
              <a:rPr lang="el-GR" sz="2600" b="1" u="sng" dirty="0" smtClean="0">
                <a:solidFill>
                  <a:schemeClr val="accent1">
                    <a:lumMod val="75000"/>
                  </a:schemeClr>
                </a:solidFill>
                <a:latin typeface="Corbel" panose="020B0503020204020204" pitchFamily="34" charset="0"/>
                <a:ea typeface="Calibri" panose="020F0502020204030204" pitchFamily="34" charset="0"/>
              </a:rPr>
              <a:t>ΤΟΥ </a:t>
            </a:r>
          </a:p>
          <a:p>
            <a:pPr algn="ctr">
              <a:spcAft>
                <a:spcPts val="1800"/>
              </a:spcAft>
            </a:pPr>
            <a:r>
              <a:rPr lang="el-GR" sz="2600" b="1" u="sng" dirty="0" smtClean="0">
                <a:solidFill>
                  <a:schemeClr val="accent1">
                    <a:lumMod val="75000"/>
                  </a:schemeClr>
                </a:solidFill>
                <a:latin typeface="Corbel" panose="020B0503020204020204" pitchFamily="34" charset="0"/>
                <a:ea typeface="Calibri" panose="020F0502020204030204" pitchFamily="34" charset="0"/>
              </a:rPr>
              <a:t>ΕΥΡΩΠΑΙΚΟΥ </a:t>
            </a:r>
            <a:r>
              <a:rPr lang="el-GR" sz="2600" b="1" u="sng" dirty="0" smtClean="0">
                <a:solidFill>
                  <a:schemeClr val="accent1">
                    <a:lumMod val="75000"/>
                  </a:schemeClr>
                </a:solidFill>
                <a:latin typeface="Corbel" panose="020B0503020204020204" pitchFamily="34" charset="0"/>
                <a:ea typeface="Calibri" panose="020F0502020204030204" pitchFamily="34" charset="0"/>
              </a:rPr>
              <a:t>ΕΡΓΟΥ &lt;&lt;ΒΙΟΜΑ&gt;&gt; </a:t>
            </a:r>
            <a:r>
              <a:rPr lang="el-GR" sz="2600" b="1" u="sng" dirty="0" smtClean="0">
                <a:latin typeface="Corbel" panose="020B0503020204020204" pitchFamily="34" charset="0"/>
                <a:ea typeface="Calibri" panose="020F0502020204030204" pitchFamily="34" charset="0"/>
              </a:rPr>
              <a:t>  </a:t>
            </a:r>
          </a:p>
          <a:p>
            <a:pPr algn="ctr">
              <a:spcAft>
                <a:spcPts val="1800"/>
              </a:spcAft>
            </a:pPr>
            <a:endParaRPr lang="el-GR" b="1" u="sng" dirty="0" smtClean="0">
              <a:latin typeface="Corbel" panose="020B0503020204020204" pitchFamily="34" charset="0"/>
              <a:ea typeface="Calibri" panose="020F0502020204030204" pitchFamily="34" charset="0"/>
            </a:endParaRPr>
          </a:p>
          <a:p>
            <a:pPr algn="ctr">
              <a:spcAft>
                <a:spcPts val="1800"/>
              </a:spcAft>
            </a:pPr>
            <a:r>
              <a:rPr lang="el-GR" sz="2000" b="1" dirty="0" smtClean="0">
                <a:latin typeface="Corbel" panose="020B0503020204020204" pitchFamily="34" charset="0"/>
                <a:ea typeface="Calibri" panose="020F0502020204030204" pitchFamily="34" charset="0"/>
              </a:rPr>
              <a:t>«Αποκεντρωμένη </a:t>
            </a:r>
            <a:r>
              <a:rPr lang="el-GR" sz="2000" b="1" dirty="0">
                <a:latin typeface="Corbel" panose="020B0503020204020204" pitchFamily="34" charset="0"/>
                <a:ea typeface="Calibri" panose="020F0502020204030204" pitchFamily="34" charset="0"/>
              </a:rPr>
              <a:t>διαχείριση των βιοαποβλήτων και </a:t>
            </a:r>
            <a:r>
              <a:rPr lang="el-GR" sz="2000" b="1" dirty="0" smtClean="0">
                <a:latin typeface="Corbel" panose="020B0503020204020204" pitchFamily="34" charset="0"/>
                <a:ea typeface="Calibri" panose="020F0502020204030204" pitchFamily="34" charset="0"/>
              </a:rPr>
              <a:t>Αξιοποίηση </a:t>
            </a:r>
            <a:r>
              <a:rPr lang="el-GR" sz="2000" b="1" dirty="0">
                <a:latin typeface="Corbel" panose="020B0503020204020204" pitchFamily="34" charset="0"/>
                <a:ea typeface="Calibri" panose="020F0502020204030204" pitchFamily="34" charset="0"/>
              </a:rPr>
              <a:t>τους με χρήση εναλλακτικών και καινοτόμων συστημάτων </a:t>
            </a:r>
            <a:r>
              <a:rPr lang="el-GR" sz="2000" b="1" dirty="0" smtClean="0">
                <a:latin typeface="Corbel" panose="020B0503020204020204" pitchFamily="34" charset="0"/>
                <a:ea typeface="Calibri" panose="020F0502020204030204" pitchFamily="34" charset="0"/>
              </a:rPr>
              <a:t>επεξεργασίας»</a:t>
            </a:r>
          </a:p>
          <a:p>
            <a:pPr algn="ctr">
              <a:spcAft>
                <a:spcPts val="1800"/>
              </a:spcAft>
            </a:pPr>
            <a:endParaRPr lang="el-GR" b="1" dirty="0">
              <a:latin typeface="Corbel" panose="020B0503020204020204" pitchFamily="34" charset="0"/>
              <a:ea typeface="Calibri" panose="020F0502020204030204" pitchFamily="34" charset="0"/>
            </a:endParaRPr>
          </a:p>
          <a:p>
            <a:pPr algn="ctr">
              <a:spcAft>
                <a:spcPts val="1800"/>
              </a:spcAft>
            </a:pPr>
            <a:r>
              <a:rPr lang="el-GR" b="1" dirty="0" smtClean="0">
                <a:latin typeface="Corbel" panose="020B0503020204020204" pitchFamily="34" charset="0"/>
                <a:ea typeface="Calibri" panose="020F0502020204030204" pitchFamily="34" charset="0"/>
              </a:rPr>
              <a:t>Πέμπτη</a:t>
            </a:r>
            <a:r>
              <a:rPr lang="el-GR" b="1" dirty="0" smtClean="0">
                <a:latin typeface="Corbel" panose="020B0503020204020204" pitchFamily="34" charset="0"/>
                <a:ea typeface="Calibri" panose="020F0502020204030204" pitchFamily="34" charset="0"/>
              </a:rPr>
              <a:t> </a:t>
            </a:r>
            <a:r>
              <a:rPr lang="el-GR" b="1" dirty="0" smtClean="0">
                <a:latin typeface="Corbel" panose="020B0503020204020204" pitchFamily="34" charset="0"/>
                <a:ea typeface="Calibri" panose="020F0502020204030204" pitchFamily="34" charset="0"/>
              </a:rPr>
              <a:t>, </a:t>
            </a:r>
            <a:r>
              <a:rPr lang="el-GR" b="1" dirty="0" smtClean="0">
                <a:latin typeface="Corbel" panose="020B0503020204020204" pitchFamily="34" charset="0"/>
                <a:ea typeface="Calibri" panose="020F0502020204030204" pitchFamily="34" charset="0"/>
              </a:rPr>
              <a:t>0</a:t>
            </a:r>
            <a:r>
              <a:rPr lang="el-GR" b="1" dirty="0" smtClean="0">
                <a:latin typeface="+mj-lt"/>
                <a:ea typeface="Calibri" panose="020F0502020204030204" pitchFamily="34" charset="0"/>
              </a:rPr>
              <a:t>5</a:t>
            </a:r>
            <a:r>
              <a:rPr lang="el-GR" b="1" dirty="0" smtClean="0">
                <a:latin typeface="+mj-lt"/>
                <a:ea typeface="Calibri" panose="020F0502020204030204" pitchFamily="34" charset="0"/>
                <a:cs typeface="Calibri" pitchFamily="34" charset="0"/>
              </a:rPr>
              <a:t>/</a:t>
            </a:r>
            <a:r>
              <a:rPr lang="el-GR" b="1" dirty="0" smtClean="0">
                <a:latin typeface="Calibri" pitchFamily="34" charset="0"/>
                <a:ea typeface="Calibri" panose="020F0502020204030204" pitchFamily="34" charset="0"/>
                <a:cs typeface="Calibri" pitchFamily="34" charset="0"/>
              </a:rPr>
              <a:t>12/2019 </a:t>
            </a:r>
            <a:r>
              <a:rPr lang="el-GR" b="1" dirty="0">
                <a:latin typeface="Corbel" panose="020B0503020204020204" pitchFamily="34" charset="0"/>
                <a:ea typeface="Calibri" panose="020F0502020204030204" pitchFamily="34" charset="0"/>
              </a:rPr>
              <a:t>και ώρα </a:t>
            </a:r>
            <a:r>
              <a:rPr lang="el-GR" b="1" dirty="0" smtClean="0">
                <a:latin typeface="Calibri" pitchFamily="34" charset="0"/>
                <a:ea typeface="Calibri" panose="020F0502020204030204" pitchFamily="34" charset="0"/>
                <a:cs typeface="Calibri" pitchFamily="34" charset="0"/>
              </a:rPr>
              <a:t>9.30</a:t>
            </a:r>
            <a:r>
              <a:rPr lang="el-GR" b="1" dirty="0" smtClean="0">
                <a:latin typeface="Calibri" pitchFamily="34" charset="0"/>
                <a:ea typeface="Calibri" panose="020F0502020204030204" pitchFamily="34" charset="0"/>
                <a:cs typeface="Calibri" pitchFamily="34" charset="0"/>
              </a:rPr>
              <a:t> </a:t>
            </a:r>
            <a:r>
              <a:rPr lang="el-GR" b="1" dirty="0" err="1" smtClean="0">
                <a:latin typeface="Calibri" pitchFamily="34" charset="0"/>
                <a:ea typeface="Calibri" panose="020F0502020204030204" pitchFamily="34" charset="0"/>
                <a:cs typeface="Calibri" pitchFamily="34" charset="0"/>
              </a:rPr>
              <a:t>π</a:t>
            </a:r>
            <a:r>
              <a:rPr lang="el-GR" b="1" dirty="0" err="1" smtClean="0">
                <a:latin typeface="Calibri" pitchFamily="34" charset="0"/>
                <a:ea typeface="Calibri" panose="020F0502020204030204" pitchFamily="34" charset="0"/>
                <a:cs typeface="Calibri" pitchFamily="34" charset="0"/>
              </a:rPr>
              <a:t>.μ</a:t>
            </a:r>
            <a:r>
              <a:rPr lang="el-GR" b="1" dirty="0" smtClean="0">
                <a:latin typeface="Calibri" pitchFamily="34" charset="0"/>
                <a:ea typeface="Calibri" panose="020F0502020204030204" pitchFamily="34" charset="0"/>
                <a:cs typeface="Calibri" pitchFamily="34" charset="0"/>
              </a:rPr>
              <a:t>.</a:t>
            </a:r>
          </a:p>
          <a:p>
            <a:pPr algn="ctr">
              <a:spcAft>
                <a:spcPts val="1800"/>
              </a:spcAft>
            </a:pPr>
            <a:r>
              <a:rPr lang="el-GR" b="1" dirty="0" smtClean="0">
                <a:latin typeface="Corbel" panose="020B0503020204020204" pitchFamily="34" charset="0"/>
                <a:ea typeface="Calibri" panose="020F0502020204030204" pitchFamily="34" charset="0"/>
              </a:rPr>
              <a:t> </a:t>
            </a:r>
            <a:endParaRPr lang="el-GR" sz="1400" dirty="0" smtClean="0">
              <a:latin typeface="Corbel" panose="020B0503020204020204" pitchFamily="34" charset="0"/>
              <a:ea typeface="Calibri" panose="020F0502020204030204" pitchFamily="34" charset="0"/>
            </a:endParaRPr>
          </a:p>
          <a:p>
            <a:pPr algn="ctr">
              <a:spcAft>
                <a:spcPts val="1800"/>
              </a:spcAft>
            </a:pPr>
            <a:r>
              <a:rPr lang="el-GR" dirty="0" smtClean="0">
                <a:latin typeface="Corbel" panose="020B0503020204020204" pitchFamily="34" charset="0"/>
                <a:ea typeface="Calibri" panose="020F0502020204030204" pitchFamily="34" charset="0"/>
              </a:rPr>
              <a:t>.</a:t>
            </a: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xmlns="" val="1731762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401753"/>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r>
              <a:rPr lang="en-US" sz="1200" b="1" i="1" dirty="0">
                <a:solidFill>
                  <a:schemeClr val="accent1">
                    <a:lumMod val="75000"/>
                  </a:schemeClr>
                </a:solidFill>
                <a:latin typeface="Corbel" panose="020B0503020204020204" pitchFamily="34" charset="0"/>
                <a:ea typeface="Calibri" panose="020F0502020204030204" pitchFamily="34" charset="0"/>
              </a:rPr>
              <a:t> </a:t>
            </a:r>
            <a:r>
              <a:rPr lang="en-US" sz="1200" b="1" i="1" dirty="0" smtClean="0">
                <a:solidFill>
                  <a:schemeClr val="accent1">
                    <a:lumMod val="75000"/>
                  </a:schemeClr>
                </a:solidFill>
                <a:latin typeface="Corbel" panose="020B0503020204020204" pitchFamily="34" charset="0"/>
                <a:ea typeface="Calibri" panose="020F0502020204030204" pitchFamily="34" charset="0"/>
              </a:rPr>
              <a:t> </a:t>
            </a: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b="1" i="1" u="sng"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r>
              <a:rPr lang="el-GR" b="1" dirty="0" smtClean="0">
                <a:solidFill>
                  <a:schemeClr val="accent1">
                    <a:lumMod val="75000"/>
                  </a:schemeClr>
                </a:solidFill>
                <a:latin typeface="Corbel" panose="020B0503020204020204" pitchFamily="34" charset="0"/>
                <a:ea typeface="Calibri" panose="020F0502020204030204" pitchFamily="34" charset="0"/>
              </a:rPr>
              <a:t>   </a:t>
            </a: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3074" name="Picture 2" descr="E:\DCIM\102CANON\IMG_7129.JPG"/>
          <p:cNvPicPr>
            <a:picLocks noChangeAspect="1" noChangeArrowheads="1"/>
          </p:cNvPicPr>
          <p:nvPr/>
        </p:nvPicPr>
        <p:blipFill>
          <a:blip r:embed="rId4"/>
          <a:srcRect/>
          <a:stretch>
            <a:fillRect/>
          </a:stretch>
        </p:blipFill>
        <p:spPr bwMode="auto">
          <a:xfrm>
            <a:off x="1838326" y="495299"/>
            <a:ext cx="6740524" cy="5055393"/>
          </a:xfrm>
          <a:prstGeom prst="rect">
            <a:avLst/>
          </a:prstGeom>
          <a:noFill/>
        </p:spPr>
      </p:pic>
    </p:spTree>
    <p:extLst>
      <p:ext uri="{BB962C8B-B14F-4D97-AF65-F5344CB8AC3E}">
        <p14:creationId xmlns:p14="http://schemas.microsoft.com/office/powerpoint/2010/main" xmlns="" val="578521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8386911"/>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28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2800" b="1" i="1" dirty="0" smtClean="0">
                <a:solidFill>
                  <a:schemeClr val="accent1">
                    <a:lumMod val="75000"/>
                  </a:schemeClr>
                </a:solidFill>
                <a:latin typeface="Corbel" panose="020B0503020204020204" pitchFamily="34" charset="0"/>
                <a:ea typeface="Calibri" panose="020F0502020204030204" pitchFamily="34" charset="0"/>
              </a:rPr>
              <a:t>ΟΙΚΙΑΚΟΙ ΞΗΡΑΝΤΗΡΕΣ ΚΑΙ ΚΛΑΔΟΤΕΜΑΧΙΣΤΗΣ</a:t>
            </a:r>
            <a:endParaRPr lang="en-US" sz="28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2500" b="1" i="1" dirty="0" smtClean="0">
              <a:solidFill>
                <a:schemeClr val="accent1">
                  <a:lumMod val="75000"/>
                </a:schemeClr>
              </a:solidFill>
              <a:latin typeface="Corbel" panose="020B0503020204020204" pitchFamily="34" charset="0"/>
              <a:ea typeface="Calibri" panose="020F0502020204030204" pitchFamily="34" charset="0"/>
            </a:endParaRPr>
          </a:p>
          <a:p>
            <a:pPr algn="just">
              <a:spcAft>
                <a:spcPts val="1800"/>
              </a:spcAft>
            </a:pPr>
            <a:r>
              <a:rPr lang="el-GR" sz="2500" b="1" dirty="0" smtClean="0">
                <a:latin typeface="Corbel" panose="020B0503020204020204" pitchFamily="34" charset="0"/>
                <a:ea typeface="Calibri" panose="020F0502020204030204" pitchFamily="34" charset="0"/>
              </a:rPr>
              <a:t>Μέχρι σήμερα παραλήφθηκαν 500 κιλά </a:t>
            </a:r>
            <a:r>
              <a:rPr lang="el-GR" sz="2500" b="1" dirty="0">
                <a:latin typeface="Corbel" panose="020B0503020204020204" pitchFamily="34" charset="0"/>
                <a:ea typeface="Calibri" panose="020F0502020204030204" pitchFamily="34" charset="0"/>
              </a:rPr>
              <a:t>αποξηραμένο υλικό </a:t>
            </a:r>
            <a:r>
              <a:rPr lang="el-GR" sz="2500" b="1" dirty="0" smtClean="0">
                <a:latin typeface="Corbel" panose="020B0503020204020204" pitchFamily="34" charset="0"/>
                <a:ea typeface="Calibri" panose="020F0502020204030204" pitchFamily="34" charset="0"/>
              </a:rPr>
              <a:t>όπου 400 κιλά ήδη παραδόθηκαν στη μονάδα επεξεργασίας ξηρού οργανικού υπολείμματος για παραγωγή βιοαερίου</a:t>
            </a:r>
            <a:r>
              <a:rPr lang="el-GR" b="1" dirty="0" smtClean="0">
                <a:latin typeface="Corbel" panose="020B0503020204020204" pitchFamily="34" charset="0"/>
                <a:ea typeface="Calibri" panose="020F0502020204030204" pitchFamily="34" charset="0"/>
              </a:rPr>
              <a:t>.</a:t>
            </a:r>
          </a:p>
          <a:p>
            <a:pPr algn="just">
              <a:spcAft>
                <a:spcPts val="1800"/>
              </a:spcAft>
            </a:pPr>
            <a:r>
              <a:rPr lang="el-GR" sz="2500" b="1" dirty="0" smtClean="0">
                <a:latin typeface="Corbel" panose="020B0503020204020204" pitchFamily="34" charset="0"/>
                <a:ea typeface="Calibri" panose="020F0502020204030204" pitchFamily="34" charset="0"/>
              </a:rPr>
              <a:t>Επίσης παραδόθηκε μεγάλη ποσότητα θρυμματισμένου υλικού κλαδεμάτων.</a:t>
            </a:r>
          </a:p>
          <a:p>
            <a:pPr algn="ctr">
              <a:spcAft>
                <a:spcPts val="1800"/>
              </a:spcAft>
            </a:pPr>
            <a:r>
              <a:rPr lang="el-GR" b="1" dirty="0" smtClean="0">
                <a:latin typeface="Corbel" panose="020B0503020204020204" pitchFamily="34" charset="0"/>
                <a:ea typeface="Calibri" panose="020F0502020204030204" pitchFamily="34" charset="0"/>
              </a:rPr>
              <a:t> </a:t>
            </a: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xmlns="" val="212904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986528"/>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r>
              <a:rPr lang="en-US" sz="1200" b="1" i="1" dirty="0">
                <a:solidFill>
                  <a:schemeClr val="accent1">
                    <a:lumMod val="75000"/>
                  </a:schemeClr>
                </a:solidFill>
                <a:latin typeface="Corbel" panose="020B0503020204020204" pitchFamily="34" charset="0"/>
                <a:ea typeface="Calibri" panose="020F0502020204030204" pitchFamily="34" charset="0"/>
              </a:rPr>
              <a:t> </a:t>
            </a:r>
            <a:r>
              <a:rPr lang="en-US" sz="1200" b="1" i="1" dirty="0" smtClean="0">
                <a:solidFill>
                  <a:schemeClr val="accent1">
                    <a:lumMod val="75000"/>
                  </a:schemeClr>
                </a:solidFill>
                <a:latin typeface="Corbel" panose="020B0503020204020204" pitchFamily="34" charset="0"/>
                <a:ea typeface="Calibri" panose="020F0502020204030204" pitchFamily="34" charset="0"/>
              </a:rPr>
              <a:t> </a:t>
            </a: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r>
              <a:rPr lang="el-GR" sz="2800" b="1" i="1" u="sng" dirty="0" smtClean="0">
                <a:solidFill>
                  <a:schemeClr val="accent1">
                    <a:lumMod val="75000"/>
                  </a:schemeClr>
                </a:solidFill>
                <a:latin typeface="Corbel" panose="020B0503020204020204" pitchFamily="34" charset="0"/>
                <a:ea typeface="Calibri" panose="020F0502020204030204" pitchFamily="34" charset="0"/>
              </a:rPr>
              <a:t>Γραμμή Εξυπηρέτησης και Περίπτερο Πληροφόρησης για τις ανάγκες του Έργου</a:t>
            </a:r>
          </a:p>
          <a:p>
            <a:pPr algn="ct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just">
              <a:spcAft>
                <a:spcPts val="1800"/>
              </a:spcAft>
            </a:pPr>
            <a:r>
              <a:rPr lang="el-GR" b="1" dirty="0" smtClean="0">
                <a:solidFill>
                  <a:schemeClr val="accent1">
                    <a:lumMod val="75000"/>
                  </a:schemeClr>
                </a:solidFill>
                <a:latin typeface="Corbel" panose="020B0503020204020204" pitchFamily="34" charset="0"/>
                <a:ea typeface="Calibri" panose="020F0502020204030204" pitchFamily="34" charset="0"/>
              </a:rPr>
              <a:t>   </a:t>
            </a:r>
            <a:r>
              <a:rPr lang="el-GR" b="1" dirty="0" smtClean="0">
                <a:latin typeface="Corbel" panose="020B0503020204020204" pitchFamily="34" charset="0"/>
                <a:ea typeface="Calibri" panose="020F0502020204030204" pitchFamily="34" charset="0"/>
              </a:rPr>
              <a:t>Το Κοινοτικό Συμβούλιο έχει προχωρήσει στην δημιουργία και στελέχωση γραμμής εξυπηρέτησης για την παροχή πληροφοριών και απαντήσεων σε ερωτήσεις των Κατοίκων. </a:t>
            </a:r>
          </a:p>
          <a:p>
            <a:pPr algn="just">
              <a:spcAft>
                <a:spcPts val="1800"/>
              </a:spcAft>
            </a:pPr>
            <a:r>
              <a:rPr lang="el-GR" b="1" dirty="0" smtClean="0">
                <a:latin typeface="Corbel" panose="020B0503020204020204" pitchFamily="34" charset="0"/>
                <a:ea typeface="Calibri" panose="020F0502020204030204" pitchFamily="34" charset="0"/>
              </a:rPr>
              <a:t>Το τηλεφωνικό κέντρο το οποίο στεγάζεται στο περίπτερο πληροφόρησης έχει την δυνατότητα αποστολής πληροφοριακού υλικού στους ενδιαφερόμενους που θα καλέσουν στην γραμμή εξυπηρέτησης. </a:t>
            </a:r>
          </a:p>
          <a:p>
            <a:pPr algn="just">
              <a:spcAft>
                <a:spcPts val="1800"/>
              </a:spcAft>
            </a:pPr>
            <a:r>
              <a:rPr lang="el-GR" b="1" dirty="0" smtClean="0">
                <a:latin typeface="Corbel" panose="020B0503020204020204" pitchFamily="34" charset="0"/>
                <a:ea typeface="Calibri" panose="020F0502020204030204" pitchFamily="34" charset="0"/>
              </a:rPr>
              <a:t>Το Περίπτερο Πληροφόρησης βρίσκεται εντός του κτιρίου του Κοινοτικού Συμβουλίου. </a:t>
            </a:r>
          </a:p>
          <a:p>
            <a:pPr algn="just">
              <a:spcAft>
                <a:spcPts val="1800"/>
              </a:spcAft>
            </a:pPr>
            <a:r>
              <a:rPr lang="el-GR" b="1" dirty="0" smtClean="0">
                <a:latin typeface="Corbel" panose="020B0503020204020204" pitchFamily="34" charset="0"/>
                <a:ea typeface="Calibri" panose="020F0502020204030204" pitchFamily="34" charset="0"/>
              </a:rPr>
              <a:t>Επίσης παρέχεται</a:t>
            </a:r>
            <a:r>
              <a:rPr lang="en-GB" b="1" dirty="0" smtClean="0">
                <a:latin typeface="Corbel" panose="020B0503020204020204" pitchFamily="34" charset="0"/>
                <a:ea typeface="Calibri" panose="020F0502020204030204" pitchFamily="34" charset="0"/>
              </a:rPr>
              <a:t> </a:t>
            </a:r>
            <a:r>
              <a:rPr lang="el-GR" b="1" dirty="0" smtClean="0">
                <a:latin typeface="Corbel" panose="020B0503020204020204" pitchFamily="34" charset="0"/>
                <a:ea typeface="Calibri" panose="020F0502020204030204" pitchFamily="34" charset="0"/>
              </a:rPr>
              <a:t>τεχνική υποστήριξη (μέσω τηλεφώνου) στα νοικοκυριά στα οποία εγκαταστάθηκαν οι οικιακοί ξηραντήρες σε σχέση με πιθανά απλά προβλήματα που μπορεί να προκύψουν κατά την λειτουργία τους.  Σε περίπτωση που κάποιο πρόβλημα δεν επιλύεται τηλεφωνικά τότε ο υπεύθυνος του περιπτέρου ειδοποιεί τους τεχνικούς για επίλυση του προβλήματος. Εντός των ημερών αναμένεται και η παραλαβή των φίλτρων για αντικατάσταση εκεί που χρειάζεται.</a:t>
            </a: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just">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xmlns="" val="2480411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478697"/>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r>
              <a:rPr lang="en-US" sz="1200" b="1" i="1" dirty="0">
                <a:solidFill>
                  <a:schemeClr val="accent1">
                    <a:lumMod val="75000"/>
                  </a:schemeClr>
                </a:solidFill>
                <a:latin typeface="Corbel" panose="020B0503020204020204" pitchFamily="34" charset="0"/>
                <a:ea typeface="Calibri" panose="020F0502020204030204" pitchFamily="34" charset="0"/>
              </a:rPr>
              <a:t> </a:t>
            </a:r>
            <a:r>
              <a:rPr lang="en-US" sz="1200" b="1" i="1" dirty="0" smtClean="0">
                <a:solidFill>
                  <a:schemeClr val="accent1">
                    <a:lumMod val="75000"/>
                  </a:schemeClr>
                </a:solidFill>
                <a:latin typeface="Corbel" panose="020B0503020204020204" pitchFamily="34" charset="0"/>
                <a:ea typeface="Calibri" panose="020F0502020204030204" pitchFamily="34" charset="0"/>
              </a:rPr>
              <a:t> </a:t>
            </a: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r>
              <a:rPr lang="el-GR" sz="2800" b="1" i="1" u="sng" dirty="0" smtClean="0">
                <a:solidFill>
                  <a:schemeClr val="accent1">
                    <a:lumMod val="75000"/>
                  </a:schemeClr>
                </a:solidFill>
                <a:latin typeface="Corbel" panose="020B0503020204020204" pitchFamily="34" charset="0"/>
                <a:ea typeface="Calibri" panose="020F0502020204030204" pitchFamily="34" charset="0"/>
              </a:rPr>
              <a:t>Γραμμή Εξυπηρέτησης και Περίπτερο Πληροφόρησης για τις ανάγκες του Έργου</a:t>
            </a:r>
          </a:p>
          <a:p>
            <a:pPr algn="ct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4098" name="Picture 2" descr="E:\DCIM\102CANON\IMG_7112.JPG"/>
          <p:cNvPicPr>
            <a:picLocks noChangeAspect="1" noChangeArrowheads="1"/>
          </p:cNvPicPr>
          <p:nvPr/>
        </p:nvPicPr>
        <p:blipFill>
          <a:blip r:embed="rId4"/>
          <a:srcRect/>
          <a:stretch>
            <a:fillRect/>
          </a:stretch>
        </p:blipFill>
        <p:spPr bwMode="auto">
          <a:xfrm>
            <a:off x="2428875" y="1571625"/>
            <a:ext cx="5562599" cy="4171950"/>
          </a:xfrm>
          <a:prstGeom prst="rect">
            <a:avLst/>
          </a:prstGeom>
          <a:noFill/>
        </p:spPr>
      </p:pic>
    </p:spTree>
    <p:extLst>
      <p:ext uri="{BB962C8B-B14F-4D97-AF65-F5344CB8AC3E}">
        <p14:creationId xmlns:p14="http://schemas.microsoft.com/office/powerpoint/2010/main" xmlns="" val="2480411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11249233"/>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rgbClr val="0070C0"/>
              </a:solidFill>
              <a:latin typeface="Corbel" panose="020B0503020204020204" pitchFamily="34" charset="0"/>
              <a:ea typeface="Calibri" panose="020F0502020204030204" pitchFamily="34" charset="0"/>
            </a:endParaRPr>
          </a:p>
          <a:p>
            <a:pPr algn="just"/>
            <a:r>
              <a:rPr lang="el-GR" sz="2700" b="1" i="1" dirty="0" smtClean="0">
                <a:solidFill>
                  <a:srgbClr val="0070C0"/>
                </a:solidFill>
                <a:latin typeface="+mj-lt"/>
                <a:ea typeface="Calibri" panose="020F0502020204030204" pitchFamily="34" charset="0"/>
              </a:rPr>
              <a:t>ΙΟΥΝΙΟΣ 2019</a:t>
            </a:r>
            <a:r>
              <a:rPr lang="en-US" sz="2700" b="1" i="1" dirty="0" smtClean="0">
                <a:solidFill>
                  <a:srgbClr val="0070C0"/>
                </a:solidFill>
                <a:latin typeface="+mj-lt"/>
                <a:ea typeface="Calibri" panose="020F0502020204030204" pitchFamily="34" charset="0"/>
              </a:rPr>
              <a:t>: </a:t>
            </a:r>
            <a:r>
              <a:rPr lang="el-GR" sz="2700" b="1" i="1" dirty="0" smtClean="0">
                <a:solidFill>
                  <a:srgbClr val="0070C0"/>
                </a:solidFill>
                <a:latin typeface="+mj-lt"/>
                <a:ea typeface="Calibri" panose="020F0502020204030204" pitchFamily="34" charset="0"/>
              </a:rPr>
              <a:t>Έγινε η 1</a:t>
            </a:r>
            <a:r>
              <a:rPr lang="el-GR" sz="2700" b="1" i="1" baseline="30000" dirty="0" smtClean="0">
                <a:solidFill>
                  <a:srgbClr val="0070C0"/>
                </a:solidFill>
                <a:latin typeface="+mj-lt"/>
                <a:ea typeface="Calibri" panose="020F0502020204030204" pitchFamily="34" charset="0"/>
              </a:rPr>
              <a:t>η</a:t>
            </a:r>
            <a:r>
              <a:rPr lang="el-GR" sz="2700" b="1" i="1" dirty="0" smtClean="0">
                <a:solidFill>
                  <a:srgbClr val="0070C0"/>
                </a:solidFill>
                <a:latin typeface="+mj-lt"/>
                <a:ea typeface="Calibri" panose="020F0502020204030204" pitchFamily="34" charset="0"/>
              </a:rPr>
              <a:t> πιστοποίηση δαπανών με ποσό </a:t>
            </a:r>
            <a:r>
              <a:rPr lang="el-GR" sz="2700" dirty="0" smtClean="0">
                <a:solidFill>
                  <a:srgbClr val="0070C0"/>
                </a:solidFill>
                <a:latin typeface="+mj-lt"/>
                <a:ea typeface="Calibri" panose="020F0502020204030204" pitchFamily="34" charset="0"/>
              </a:rPr>
              <a:t>€82726,43.</a:t>
            </a:r>
            <a:endParaRPr lang="el-GR" sz="2700" b="1" i="1" dirty="0" smtClean="0">
              <a:solidFill>
                <a:srgbClr val="0070C0"/>
              </a:solidFill>
              <a:latin typeface="+mj-lt"/>
              <a:ea typeface="Calibri" panose="020F0502020204030204" pitchFamily="34" charset="0"/>
            </a:endParaRPr>
          </a:p>
          <a:p>
            <a:pPr algn="just"/>
            <a:endParaRPr lang="el-GR" sz="2700" b="1" i="1" dirty="0" smtClean="0">
              <a:solidFill>
                <a:srgbClr val="0070C0"/>
              </a:solidFill>
              <a:latin typeface="+mj-lt"/>
              <a:ea typeface="Calibri" panose="020F0502020204030204" pitchFamily="34" charset="0"/>
            </a:endParaRPr>
          </a:p>
          <a:p>
            <a:pPr algn="just"/>
            <a:r>
              <a:rPr lang="el-GR" sz="2700" b="1" i="1" dirty="0" smtClean="0">
                <a:solidFill>
                  <a:srgbClr val="0070C0"/>
                </a:solidFill>
                <a:latin typeface="+mj-lt"/>
                <a:ea typeface="Calibri" panose="020F0502020204030204" pitchFamily="34" charset="0"/>
              </a:rPr>
              <a:t>ΙΟΥΛΙΟ –ΑΥΓΟΥΣΤΟ 2019</a:t>
            </a:r>
            <a:r>
              <a:rPr lang="en-GB" sz="2700" b="1" i="1" dirty="0" smtClean="0">
                <a:solidFill>
                  <a:srgbClr val="0070C0"/>
                </a:solidFill>
                <a:latin typeface="+mj-lt"/>
                <a:ea typeface="Calibri" panose="020F0502020204030204" pitchFamily="34" charset="0"/>
              </a:rPr>
              <a:t>: </a:t>
            </a:r>
            <a:r>
              <a:rPr lang="el-GR" sz="2700" b="1" i="1" dirty="0" smtClean="0">
                <a:solidFill>
                  <a:srgbClr val="0070C0"/>
                </a:solidFill>
                <a:latin typeface="+mj-lt"/>
                <a:ea typeface="Calibri" panose="020F0502020204030204" pitchFamily="34" charset="0"/>
              </a:rPr>
              <a:t>Έγινε επιτόπιος έλεγχος από την διαχειριστική αρχή του έργου, από το Υπουργείο Οικονομικών και από τ</a:t>
            </a:r>
            <a:r>
              <a:rPr lang="en-US" sz="2700" b="1" i="1" dirty="0" smtClean="0">
                <a:solidFill>
                  <a:srgbClr val="0070C0"/>
                </a:solidFill>
                <a:latin typeface="+mj-lt"/>
                <a:ea typeface="Calibri" panose="020F0502020204030204" pitchFamily="34" charset="0"/>
              </a:rPr>
              <a:t>o </a:t>
            </a:r>
            <a:r>
              <a:rPr lang="el-GR" sz="2700" b="1" i="1" dirty="0" smtClean="0">
                <a:solidFill>
                  <a:srgbClr val="0070C0"/>
                </a:solidFill>
                <a:latin typeface="+mj-lt"/>
                <a:ea typeface="Calibri" panose="020F0502020204030204" pitchFamily="34" charset="0"/>
              </a:rPr>
              <a:t>Ελεγκτικό Γραφείο </a:t>
            </a:r>
            <a:r>
              <a:rPr lang="en-US" sz="2700" b="1" i="1" dirty="0" err="1" smtClean="0">
                <a:solidFill>
                  <a:srgbClr val="0070C0"/>
                </a:solidFill>
                <a:latin typeface="+mj-lt"/>
                <a:ea typeface="Calibri" panose="020F0502020204030204" pitchFamily="34" charset="0"/>
              </a:rPr>
              <a:t>Delloite</a:t>
            </a:r>
            <a:r>
              <a:rPr lang="el-GR" sz="2700" b="1" i="1" dirty="0" smtClean="0">
                <a:solidFill>
                  <a:srgbClr val="0070C0"/>
                </a:solidFill>
                <a:latin typeface="+mj-lt"/>
                <a:ea typeface="Calibri" panose="020F0502020204030204" pitchFamily="34" charset="0"/>
              </a:rPr>
              <a:t>.</a:t>
            </a:r>
          </a:p>
          <a:p>
            <a:pPr algn="just"/>
            <a:r>
              <a:rPr lang="en-US" sz="2700" b="1" i="1" dirty="0" smtClean="0">
                <a:solidFill>
                  <a:srgbClr val="0070C0"/>
                </a:solidFill>
                <a:latin typeface="+mj-lt"/>
                <a:ea typeface="Calibri" panose="020F0502020204030204" pitchFamily="34" charset="0"/>
              </a:rPr>
              <a:t> </a:t>
            </a:r>
            <a:endParaRPr lang="el-GR" sz="2700" b="1" i="1" dirty="0">
              <a:solidFill>
                <a:srgbClr val="0070C0"/>
              </a:solidFill>
              <a:latin typeface="+mj-lt"/>
              <a:ea typeface="Calibri" panose="020F0502020204030204" pitchFamily="34" charset="0"/>
            </a:endParaRPr>
          </a:p>
          <a:p>
            <a:pPr algn="just"/>
            <a:r>
              <a:rPr lang="el-GR" sz="2700" b="1" i="1" dirty="0" smtClean="0">
                <a:solidFill>
                  <a:srgbClr val="0070C0"/>
                </a:solidFill>
                <a:latin typeface="+mj-lt"/>
                <a:ea typeface="Calibri" panose="020F0502020204030204" pitchFamily="34" charset="0"/>
              </a:rPr>
              <a:t>ΟΚΤΩΒΡΙΟΣ 2019</a:t>
            </a:r>
            <a:r>
              <a:rPr lang="en-GB" sz="2700" b="1" i="1" dirty="0" smtClean="0">
                <a:solidFill>
                  <a:srgbClr val="0070C0"/>
                </a:solidFill>
                <a:latin typeface="+mj-lt"/>
                <a:ea typeface="Calibri" panose="020F0502020204030204" pitchFamily="34" charset="0"/>
              </a:rPr>
              <a:t>: </a:t>
            </a:r>
            <a:r>
              <a:rPr lang="el-GR" sz="2700" b="1" i="1" dirty="0" smtClean="0">
                <a:solidFill>
                  <a:srgbClr val="0070C0"/>
                </a:solidFill>
                <a:latin typeface="+mj-lt"/>
                <a:ea typeface="Calibri" panose="020F0502020204030204" pitchFamily="34" charset="0"/>
              </a:rPr>
              <a:t>Παραδόθηκε η επιταγή ύψους </a:t>
            </a:r>
            <a:r>
              <a:rPr lang="el-GR" sz="2700" dirty="0" smtClean="0">
                <a:solidFill>
                  <a:srgbClr val="0070C0"/>
                </a:solidFill>
                <a:latin typeface="+mj-lt"/>
                <a:ea typeface="Calibri" panose="020F0502020204030204" pitchFamily="34" charset="0"/>
              </a:rPr>
              <a:t>€70317,46. Στο ποσό αυτό  συμπεριλαμβάνονται και λειτουργικά έξοδα του Κοινοτικού Συμβουλίου για το προσωπικό που ασχολείται με το έργο. </a:t>
            </a:r>
          </a:p>
          <a:p>
            <a:pPr algn="just"/>
            <a:r>
              <a:rPr lang="el-GR" sz="2700" b="1" i="1" dirty="0" smtClean="0">
                <a:solidFill>
                  <a:srgbClr val="0070C0"/>
                </a:solidFill>
                <a:latin typeface="+mj-lt"/>
                <a:ea typeface="Calibri" panose="020F0502020204030204" pitchFamily="34" charset="0"/>
              </a:rPr>
              <a:t>Τα έξοδα του Κοινοτικού Συμβουλίου από 11-2018 μέχρι τον 05-2019 ανέρχονταν στο ποσό των </a:t>
            </a:r>
            <a:r>
              <a:rPr lang="el-GR" sz="2700" dirty="0" smtClean="0">
                <a:solidFill>
                  <a:srgbClr val="0070C0"/>
                </a:solidFill>
                <a:ea typeface="Calibri" panose="020F0502020204030204" pitchFamily="34" charset="0"/>
              </a:rPr>
              <a:t>€65042.64</a:t>
            </a:r>
            <a:endParaRPr lang="en-US" sz="2700" b="1" i="1" dirty="0" smtClean="0">
              <a:solidFill>
                <a:srgbClr val="0070C0"/>
              </a:solidFill>
              <a:latin typeface="+mj-lt"/>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xmlns="" val="1326411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635903" y="184312"/>
            <a:ext cx="7809722" cy="6078587"/>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2740752" y="-849958"/>
            <a:ext cx="4784277" cy="7631069"/>
          </a:xfrm>
          <a:prstGeom prst="rect">
            <a:avLst/>
          </a:prstGeom>
        </p:spPr>
      </p:pic>
    </p:spTree>
    <p:extLst>
      <p:ext uri="{BB962C8B-B14F-4D97-AF65-F5344CB8AC3E}">
        <p14:creationId xmlns:p14="http://schemas.microsoft.com/office/powerpoint/2010/main" xmlns="" val="1518721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7679025"/>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r>
              <a:rPr lang="el-GR" sz="2500" b="1" i="1" dirty="0" smtClean="0">
                <a:solidFill>
                  <a:schemeClr val="accent1">
                    <a:lumMod val="75000"/>
                  </a:schemeClr>
                </a:solidFill>
                <a:latin typeface="Corbel" panose="020B0503020204020204" pitchFamily="34" charset="0"/>
                <a:ea typeface="Calibri" panose="020F0502020204030204" pitchFamily="34" charset="0"/>
              </a:rPr>
              <a:t>ΣΑΣ ΕΥΧΑΡΙΣΤΟΥΜΕ ΓΙΑ ΤΗΝ  ΠΡΟΣΕΛΕΥΣΗ ΣΑΣ  </a:t>
            </a:r>
          </a:p>
          <a:p>
            <a:pPr algn="ctr"/>
            <a:r>
              <a:rPr lang="el-GR" sz="2500" b="1" i="1" dirty="0" smtClean="0">
                <a:solidFill>
                  <a:schemeClr val="accent1">
                    <a:lumMod val="75000"/>
                  </a:schemeClr>
                </a:solidFill>
                <a:latin typeface="Corbel" panose="020B0503020204020204" pitchFamily="34" charset="0"/>
                <a:ea typeface="Calibri" panose="020F0502020204030204" pitchFamily="34" charset="0"/>
              </a:rPr>
              <a:t>ΚΑΙ  ΤΗΝ ΣΥΝΕΡΓΑΣΙΑ ΣΑΣ!!!</a:t>
            </a:r>
            <a:endParaRPr lang="en-US" sz="25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xmlns="" val="2480411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755696"/>
          </a:xfrm>
          <a:prstGeom prst="rect">
            <a:avLst/>
          </a:prstGeom>
        </p:spPr>
        <p:txBody>
          <a:bodyPr wrap="square">
            <a:spAutoFit/>
          </a:bodyPr>
          <a:lstStyle/>
          <a:p>
            <a:pPr algn="ctr">
              <a:spcAft>
                <a:spcPts val="1800"/>
              </a:spcAft>
            </a:pPr>
            <a:endParaRPr lang="el-GR" sz="2400" b="1" dirty="0" smtClean="0">
              <a:solidFill>
                <a:schemeClr val="accent1">
                  <a:lumMod val="75000"/>
                </a:schemeClr>
              </a:solidFill>
              <a:latin typeface="Corbel" panose="020B0503020204020204" pitchFamily="34" charset="0"/>
              <a:ea typeface="Calibri" panose="020F0502020204030204" pitchFamily="34" charset="0"/>
            </a:endParaRPr>
          </a:p>
          <a:p>
            <a:pPr algn="ctr"/>
            <a:r>
              <a:rPr lang="el-GR" sz="2000" b="1" u="sng" dirty="0" smtClean="0">
                <a:solidFill>
                  <a:schemeClr val="accent1">
                    <a:lumMod val="75000"/>
                  </a:schemeClr>
                </a:solidFill>
                <a:latin typeface="Corbel" panose="020B0503020204020204" pitchFamily="34" charset="0"/>
                <a:ea typeface="Calibri" panose="020F0502020204030204" pitchFamily="34" charset="0"/>
              </a:rPr>
              <a:t>Γενική Παρουσίαση του Έργου</a:t>
            </a:r>
          </a:p>
          <a:p>
            <a:endParaRPr lang="el-GR" sz="2000" b="1" i="1" u="sng" dirty="0">
              <a:solidFill>
                <a:schemeClr val="accent1">
                  <a:lumMod val="75000"/>
                </a:schemeClr>
              </a:solidFill>
              <a:latin typeface="Corbel" panose="020B0503020204020204" pitchFamily="34" charset="0"/>
              <a:ea typeface="Calibri" panose="020F0502020204030204" pitchFamily="34" charset="0"/>
            </a:endParaRPr>
          </a:p>
          <a:p>
            <a:pPr marL="342900" indent="-342900">
              <a:buFont typeface="Arial" pitchFamily="34" charset="0"/>
              <a:buChar char="•"/>
            </a:pPr>
            <a:r>
              <a:rPr lang="el-GR" sz="2000" dirty="0" smtClean="0">
                <a:latin typeface="Corbel" panose="020B0503020204020204" pitchFamily="34" charset="0"/>
                <a:ea typeface="Calibri" panose="020F0502020204030204" pitchFamily="34" charset="0"/>
              </a:rPr>
              <a:t>Προμήθεια </a:t>
            </a:r>
            <a:r>
              <a:rPr lang="el-GR" sz="2000" dirty="0" smtClean="0">
                <a:latin typeface="Times New Roman" pitchFamily="18" charset="0"/>
                <a:ea typeface="Calibri" panose="020F0502020204030204" pitchFamily="34" charset="0"/>
                <a:cs typeface="Times New Roman" pitchFamily="18" charset="0"/>
              </a:rPr>
              <a:t>80</a:t>
            </a:r>
            <a:r>
              <a:rPr lang="el-GR" sz="2000" dirty="0" smtClean="0">
                <a:latin typeface="Arial" pitchFamily="34" charset="0"/>
                <a:ea typeface="Calibri" panose="020F0502020204030204" pitchFamily="34" charset="0"/>
                <a:cs typeface="Arial" pitchFamily="34" charset="0"/>
              </a:rPr>
              <a:t> </a:t>
            </a:r>
            <a:r>
              <a:rPr lang="el-GR" sz="2000" dirty="0" smtClean="0">
                <a:latin typeface="+mj-lt"/>
                <a:ea typeface="Calibri" panose="020F0502020204030204" pitchFamily="34" charset="0"/>
                <a:cs typeface="Arial" pitchFamily="34" charset="0"/>
              </a:rPr>
              <a:t>συστημάτων οικιακής ξήρανσης οργανικών αποβλήτων όπου παραχωρήθηκαν  σε υποστατικά της Κοινότητας.</a:t>
            </a:r>
          </a:p>
          <a:p>
            <a:r>
              <a:rPr lang="el-GR" sz="2000" dirty="0">
                <a:latin typeface="+mj-lt"/>
                <a:ea typeface="Calibri" panose="020F0502020204030204" pitchFamily="34" charset="0"/>
                <a:cs typeface="Arial" pitchFamily="34" charset="0"/>
              </a:rPr>
              <a:t> </a:t>
            </a:r>
            <a:r>
              <a:rPr lang="el-GR" sz="2000" dirty="0" smtClean="0">
                <a:latin typeface="+mj-lt"/>
                <a:ea typeface="Calibri" panose="020F0502020204030204" pitchFamily="34" charset="0"/>
                <a:cs typeface="Arial" pitchFamily="34" charset="0"/>
              </a:rPr>
              <a:t>     Οι συσκευές μετά από διαγωνισμό έχουν εξασφαλιστεί με κόστος   </a:t>
            </a:r>
          </a:p>
          <a:p>
            <a:r>
              <a:rPr lang="el-GR" sz="2000" dirty="0" smtClean="0">
                <a:latin typeface="Arial" pitchFamily="34" charset="0"/>
                <a:ea typeface="Calibri" panose="020F0502020204030204" pitchFamily="34" charset="0"/>
                <a:cs typeface="Arial" pitchFamily="34" charset="0"/>
              </a:rPr>
              <a:t>      </a:t>
            </a:r>
            <a:r>
              <a:rPr lang="el-GR" dirty="0" smtClean="0">
                <a:latin typeface="Arial" pitchFamily="34" charset="0"/>
                <a:ea typeface="Calibri" panose="020F0502020204030204" pitchFamily="34" charset="0"/>
                <a:cs typeface="Arial" pitchFamily="34" charset="0"/>
              </a:rPr>
              <a:t>€29673.84</a:t>
            </a:r>
          </a:p>
          <a:p>
            <a:endParaRPr lang="el-GR" dirty="0" smtClean="0">
              <a:latin typeface="Arial" pitchFamily="34" charset="0"/>
              <a:ea typeface="Calibri" panose="020F0502020204030204" pitchFamily="34" charset="0"/>
              <a:cs typeface="Arial" pitchFamily="34" charset="0"/>
            </a:endParaRPr>
          </a:p>
          <a:p>
            <a:pPr marL="342900" indent="-342900">
              <a:buFont typeface="Arial" pitchFamily="34" charset="0"/>
              <a:buChar char="•"/>
            </a:pPr>
            <a:r>
              <a:rPr lang="el-GR" sz="2000" dirty="0" smtClean="0">
                <a:latin typeface="+mj-lt"/>
                <a:ea typeface="Calibri" panose="020F0502020204030204" pitchFamily="34" charset="0"/>
              </a:rPr>
              <a:t>Αγορά κλαδοτεμαχιστή. Μετά από ζήτηση προσφορών έχει ήδη αγοραστεί με τιμή €4522.</a:t>
            </a:r>
          </a:p>
          <a:p>
            <a:pPr marL="342900" indent="-342900">
              <a:buFont typeface="Arial" pitchFamily="34" charset="0"/>
              <a:buChar char="•"/>
            </a:pPr>
            <a:endParaRPr lang="el-GR" sz="2000" dirty="0" smtClean="0">
              <a:latin typeface="+mj-lt"/>
              <a:ea typeface="Calibri" panose="020F0502020204030204" pitchFamily="34" charset="0"/>
            </a:endParaRPr>
          </a:p>
          <a:p>
            <a:r>
              <a:rPr lang="el-GR" sz="2000" dirty="0" smtClean="0">
                <a:latin typeface="+mj-lt"/>
                <a:ea typeface="Calibri" panose="020F0502020204030204" pitchFamily="34" charset="0"/>
              </a:rPr>
              <a:t>       Στόχος Έργου</a:t>
            </a:r>
            <a:r>
              <a:rPr lang="en-US" sz="2000" dirty="0" smtClean="0">
                <a:latin typeface="+mj-lt"/>
                <a:ea typeface="Calibri" panose="020F0502020204030204" pitchFamily="34" charset="0"/>
              </a:rPr>
              <a:t>:</a:t>
            </a:r>
          </a:p>
          <a:p>
            <a:r>
              <a:rPr lang="en-US" sz="2000" dirty="0">
                <a:latin typeface="+mj-lt"/>
                <a:ea typeface="Calibri" panose="020F0502020204030204" pitchFamily="34" charset="0"/>
              </a:rPr>
              <a:t> </a:t>
            </a:r>
            <a:r>
              <a:rPr lang="en-US" sz="2000" dirty="0" smtClean="0">
                <a:latin typeface="+mj-lt"/>
                <a:ea typeface="Calibri" panose="020F0502020204030204" pitchFamily="34" charset="0"/>
              </a:rPr>
              <a:t>      - </a:t>
            </a:r>
            <a:r>
              <a:rPr lang="el-GR" sz="2000" dirty="0" smtClean="0">
                <a:latin typeface="+mj-lt"/>
                <a:ea typeface="Calibri" panose="020F0502020204030204" pitchFamily="34" charset="0"/>
              </a:rPr>
              <a:t>Μείωση όγκου οργανικών αποβλήτων της Κοινότητας</a:t>
            </a:r>
          </a:p>
          <a:p>
            <a:r>
              <a:rPr lang="el-GR" sz="2000" dirty="0">
                <a:latin typeface="+mj-lt"/>
                <a:ea typeface="Calibri" panose="020F0502020204030204" pitchFamily="34" charset="0"/>
              </a:rPr>
              <a:t> </a:t>
            </a:r>
            <a:r>
              <a:rPr lang="el-GR" sz="2000" dirty="0" smtClean="0">
                <a:latin typeface="+mj-lt"/>
                <a:ea typeface="Calibri" panose="020F0502020204030204" pitchFamily="34" charset="0"/>
              </a:rPr>
              <a:t>      - Μείωση κόστους αποκομιδής σκυβάλων</a:t>
            </a:r>
          </a:p>
          <a:p>
            <a:r>
              <a:rPr lang="el-GR" sz="2000" dirty="0">
                <a:latin typeface="+mj-lt"/>
                <a:ea typeface="Calibri" panose="020F0502020204030204" pitchFamily="34" charset="0"/>
              </a:rPr>
              <a:t> </a:t>
            </a:r>
            <a:r>
              <a:rPr lang="el-GR" sz="2000" dirty="0" smtClean="0">
                <a:latin typeface="+mj-lt"/>
                <a:ea typeface="Calibri" panose="020F0502020204030204" pitchFamily="34" charset="0"/>
              </a:rPr>
              <a:t>      - Περιβαλλοντική Συνείδηση </a:t>
            </a:r>
          </a:p>
          <a:p>
            <a:r>
              <a:rPr lang="el-GR" sz="1200" b="1" i="1" dirty="0" smtClean="0">
                <a:solidFill>
                  <a:schemeClr val="accent1">
                    <a:lumMod val="75000"/>
                  </a:schemeClr>
                </a:solidFill>
                <a:latin typeface="Corbel" panose="020B0503020204020204" pitchFamily="34" charset="0"/>
                <a:ea typeface="Calibri" panose="020F0502020204030204" pitchFamily="34" charset="0"/>
              </a:rPr>
              <a:t>         </a:t>
            </a:r>
          </a:p>
          <a:p>
            <a:endParaRPr lang="el-GR" sz="1200" b="1" i="1" dirty="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xmlns="" val="999045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217087"/>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47927" y="744970"/>
            <a:ext cx="4910350" cy="491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1682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217087"/>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52751" y="846942"/>
            <a:ext cx="4629150" cy="462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0051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217087"/>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67025" y="702107"/>
            <a:ext cx="4733925" cy="473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0067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217087"/>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47925" y="600074"/>
            <a:ext cx="5000625" cy="500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1180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7063472"/>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r>
              <a:rPr lang="en-US" sz="1200" b="1" i="1" dirty="0">
                <a:solidFill>
                  <a:schemeClr val="accent1">
                    <a:lumMod val="75000"/>
                  </a:schemeClr>
                </a:solidFill>
                <a:latin typeface="Corbel" panose="020B0503020204020204" pitchFamily="34" charset="0"/>
                <a:ea typeface="Calibri" panose="020F0502020204030204" pitchFamily="34" charset="0"/>
              </a:rPr>
              <a:t> </a:t>
            </a:r>
            <a:r>
              <a:rPr lang="en-US" sz="1200" b="1" i="1" dirty="0" smtClean="0">
                <a:solidFill>
                  <a:schemeClr val="accent1">
                    <a:lumMod val="75000"/>
                  </a:schemeClr>
                </a:solidFill>
                <a:latin typeface="Corbel" panose="020B0503020204020204" pitchFamily="34" charset="0"/>
                <a:ea typeface="Calibri" panose="020F0502020204030204" pitchFamily="34" charset="0"/>
              </a:rPr>
              <a:t> </a:t>
            </a: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r>
              <a:rPr lang="el-GR" sz="2800" b="1" i="1" u="sng" dirty="0" smtClean="0">
                <a:solidFill>
                  <a:schemeClr val="accent1">
                    <a:lumMod val="75000"/>
                  </a:schemeClr>
                </a:solidFill>
                <a:latin typeface="Corbel" panose="020B0503020204020204" pitchFamily="34" charset="0"/>
                <a:ea typeface="Calibri" panose="020F0502020204030204" pitchFamily="34" charset="0"/>
              </a:rPr>
              <a:t>Προμήθεια Κλαδοτεμαχιστή</a:t>
            </a:r>
          </a:p>
          <a:p>
            <a:pPr algn="ct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r>
              <a:rPr lang="el-GR" b="1" dirty="0" smtClean="0">
                <a:solidFill>
                  <a:schemeClr val="accent1">
                    <a:lumMod val="75000"/>
                  </a:schemeClr>
                </a:solidFill>
                <a:latin typeface="Corbel" panose="020B0503020204020204" pitchFamily="34" charset="0"/>
                <a:ea typeface="Calibri" panose="020F0502020204030204" pitchFamily="34" charset="0"/>
              </a:rPr>
              <a:t>   </a:t>
            </a:r>
            <a:r>
              <a:rPr lang="el-GR" dirty="0" smtClean="0">
                <a:latin typeface="Corbel" panose="020B0503020204020204" pitchFamily="34" charset="0"/>
                <a:ea typeface="Calibri" panose="020F0502020204030204" pitchFamily="34" charset="0"/>
              </a:rPr>
              <a:t>Το Κοινοτικό Συμβούλιο μετά και από το κλείσιμο του σκυβαλότοπου Βατί έχει σταματήσει την χρήση σκιπ που περιφέρονταν στην Κοινότητα για την εξυπηρέτηση των Κατοίκων. Με τις νέες διαδικασίες που εφαρμόζονται τώρα το κόστος είναι αρκετά υψηλό.</a:t>
            </a:r>
          </a:p>
          <a:p>
            <a:pPr>
              <a:spcAft>
                <a:spcPts val="1800"/>
              </a:spcAft>
            </a:pPr>
            <a:r>
              <a:rPr lang="el-GR" b="1" dirty="0" smtClean="0">
                <a:latin typeface="Corbel" panose="020B0503020204020204" pitchFamily="34" charset="0"/>
                <a:ea typeface="Calibri" panose="020F0502020204030204" pitchFamily="34" charset="0"/>
              </a:rPr>
              <a:t>Με την προμήθεια του </a:t>
            </a:r>
            <a:r>
              <a:rPr lang="el-GR" b="1" dirty="0" err="1" smtClean="0">
                <a:latin typeface="Corbel" panose="020B0503020204020204" pitchFamily="34" charset="0"/>
                <a:ea typeface="Calibri" panose="020F0502020204030204" pitchFamily="34" charset="0"/>
              </a:rPr>
              <a:t>κλαδοτεμαχιστή</a:t>
            </a:r>
            <a:r>
              <a:rPr lang="el-GR" b="1" dirty="0" smtClean="0">
                <a:latin typeface="Corbel" panose="020B0503020204020204" pitchFamily="34" charset="0"/>
                <a:ea typeface="Calibri" panose="020F0502020204030204" pitchFamily="34" charset="0"/>
              </a:rPr>
              <a:t> πλέον παίρν0νται τα κλαδέματα από τα υποστατικά τις Κοινότητας</a:t>
            </a:r>
            <a:r>
              <a:rPr lang="en-US" b="1" dirty="0" smtClean="0">
                <a:latin typeface="Corbel" panose="020B0503020204020204" pitchFamily="34" charset="0"/>
                <a:ea typeface="Calibri" panose="020F0502020204030204" pitchFamily="34" charset="0"/>
              </a:rPr>
              <a:t> </a:t>
            </a:r>
            <a:r>
              <a:rPr lang="el-GR" b="1" dirty="0" smtClean="0">
                <a:latin typeface="Corbel" panose="020B0503020204020204" pitchFamily="34" charset="0"/>
                <a:ea typeface="Calibri" panose="020F0502020204030204" pitchFamily="34" charset="0"/>
              </a:rPr>
              <a:t>και </a:t>
            </a:r>
            <a:r>
              <a:rPr lang="el-GR" b="1" dirty="0" err="1" smtClean="0">
                <a:latin typeface="Corbel" panose="020B0503020204020204" pitchFamily="34" charset="0"/>
                <a:ea typeface="Calibri" panose="020F0502020204030204" pitchFamily="34" charset="0"/>
              </a:rPr>
              <a:t>θρυματίζονται</a:t>
            </a:r>
            <a:r>
              <a:rPr lang="el-GR" b="1" dirty="0" smtClean="0">
                <a:latin typeface="Corbel" panose="020B0503020204020204" pitchFamily="34" charset="0"/>
                <a:ea typeface="Calibri" panose="020F0502020204030204" pitchFamily="34" charset="0"/>
              </a:rPr>
              <a:t> ή μεταφέρονται και αξιοποιούνται αλλού.</a:t>
            </a:r>
          </a:p>
          <a:p>
            <a:pPr>
              <a:spcAft>
                <a:spcPts val="1800"/>
              </a:spcAft>
            </a:pPr>
            <a:r>
              <a:rPr lang="el-GR" b="1" dirty="0" smtClean="0">
                <a:latin typeface="Corbel" panose="020B0503020204020204" pitchFamily="34" charset="0"/>
                <a:ea typeface="Calibri" panose="020F0502020204030204" pitchFamily="34" charset="0"/>
              </a:rPr>
              <a:t>Αυτό έχει ως αποτέλεσμα</a:t>
            </a:r>
            <a:r>
              <a:rPr lang="en-US" b="1" dirty="0" smtClean="0">
                <a:latin typeface="Corbel" panose="020B0503020204020204" pitchFamily="34" charset="0"/>
                <a:ea typeface="Calibri" panose="020F0502020204030204" pitchFamily="34" charset="0"/>
              </a:rPr>
              <a:t>:</a:t>
            </a:r>
          </a:p>
          <a:p>
            <a:pPr marL="285750" indent="-285750">
              <a:spcAft>
                <a:spcPts val="1800"/>
              </a:spcAft>
              <a:buFontTx/>
              <a:buChar char="-"/>
            </a:pPr>
            <a:r>
              <a:rPr lang="el-GR" b="1" dirty="0" smtClean="0">
                <a:latin typeface="Corbel" panose="020B0503020204020204" pitchFamily="34" charset="0"/>
                <a:ea typeface="Calibri" panose="020F0502020204030204" pitchFamily="34" charset="0"/>
              </a:rPr>
              <a:t>Την καλύτερη εξυπηρέτηση των κατοίκων αφού παραλαμβάνονται καθημερινά τα κλαδέματα (3 φορές την εβδομάδα τουλάχιστον) από τα υποστατικά τους </a:t>
            </a:r>
          </a:p>
          <a:p>
            <a:pPr marL="285750" indent="-285750">
              <a:spcAft>
                <a:spcPts val="1800"/>
              </a:spcAft>
              <a:buFontTx/>
              <a:buChar char="-"/>
            </a:pPr>
            <a:r>
              <a:rPr lang="el-GR" b="1" dirty="0" smtClean="0">
                <a:latin typeface="Corbel" panose="020B0503020204020204" pitchFamily="34" charset="0"/>
                <a:ea typeface="Calibri" panose="020F0502020204030204" pitchFamily="34" charset="0"/>
              </a:rPr>
              <a:t>Την μείωση του κόστους αφού είναι οικονομικά αδύνατο να συνεχιστεί η χρήση σκιπ </a:t>
            </a:r>
            <a:endParaRPr lang="en-US" b="1" dirty="0">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xmlns="" val="2480411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571030"/>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r>
              <a:rPr lang="en-US" sz="1200" b="1" i="1" dirty="0">
                <a:solidFill>
                  <a:schemeClr val="accent1">
                    <a:lumMod val="75000"/>
                  </a:schemeClr>
                </a:solidFill>
                <a:latin typeface="Corbel" panose="020B0503020204020204" pitchFamily="34" charset="0"/>
                <a:ea typeface="Calibri" panose="020F0502020204030204" pitchFamily="34" charset="0"/>
              </a:rPr>
              <a:t> </a:t>
            </a:r>
            <a:r>
              <a:rPr lang="en-US" sz="1200" b="1" i="1" dirty="0" smtClean="0">
                <a:solidFill>
                  <a:schemeClr val="accent1">
                    <a:lumMod val="75000"/>
                  </a:schemeClr>
                </a:solidFill>
                <a:latin typeface="Corbel" panose="020B0503020204020204" pitchFamily="34" charset="0"/>
                <a:ea typeface="Calibri" panose="020F0502020204030204" pitchFamily="34" charset="0"/>
              </a:rPr>
              <a:t> </a:t>
            </a: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r>
              <a:rPr lang="el-GR" sz="2800" b="1" i="1" u="sng" dirty="0" err="1" smtClean="0">
                <a:solidFill>
                  <a:schemeClr val="accent1">
                    <a:lumMod val="75000"/>
                  </a:schemeClr>
                </a:solidFill>
                <a:latin typeface="Corbel" panose="020B0503020204020204" pitchFamily="34" charset="0"/>
                <a:ea typeface="Calibri" panose="020F0502020204030204" pitchFamily="34" charset="0"/>
              </a:rPr>
              <a:t>Κλαδοτεμαχιστής</a:t>
            </a:r>
            <a:r>
              <a:rPr lang="en-GB" sz="2800" b="1" i="1" u="sng" dirty="0" smtClean="0">
                <a:solidFill>
                  <a:schemeClr val="accent1">
                    <a:lumMod val="75000"/>
                  </a:schemeClr>
                </a:solidFill>
                <a:latin typeface="Corbel" panose="020B0503020204020204" pitchFamily="34" charset="0"/>
                <a:ea typeface="Calibri" panose="020F0502020204030204" pitchFamily="34" charset="0"/>
              </a:rPr>
              <a:t>:</a:t>
            </a:r>
            <a:endParaRPr lang="el-GR" sz="2800" b="1" i="1" u="sng"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2800" b="1" i="1" u="sng"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r>
              <a:rPr lang="el-GR" b="1" dirty="0" smtClean="0">
                <a:solidFill>
                  <a:schemeClr val="accent1">
                    <a:lumMod val="75000"/>
                  </a:schemeClr>
                </a:solidFill>
                <a:latin typeface="Corbel" panose="020B0503020204020204" pitchFamily="34" charset="0"/>
                <a:ea typeface="Calibri" panose="020F0502020204030204" pitchFamily="34" charset="0"/>
              </a:rPr>
              <a:t>   </a:t>
            </a: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1026" name="Picture 2" descr="E:\DCIM\102CANON\IMG_7123.JPG"/>
          <p:cNvPicPr>
            <a:picLocks noChangeAspect="1" noChangeArrowheads="1"/>
          </p:cNvPicPr>
          <p:nvPr/>
        </p:nvPicPr>
        <p:blipFill>
          <a:blip r:embed="rId4"/>
          <a:srcRect/>
          <a:stretch>
            <a:fillRect/>
          </a:stretch>
        </p:blipFill>
        <p:spPr bwMode="auto">
          <a:xfrm>
            <a:off x="2009775" y="1164432"/>
            <a:ext cx="6254749" cy="4691062"/>
          </a:xfrm>
          <a:prstGeom prst="rect">
            <a:avLst/>
          </a:prstGeom>
          <a:noFill/>
        </p:spPr>
      </p:pic>
    </p:spTree>
    <p:extLst>
      <p:ext uri="{BB962C8B-B14F-4D97-AF65-F5344CB8AC3E}">
        <p14:creationId xmlns:p14="http://schemas.microsoft.com/office/powerpoint/2010/main" xmlns="" val="3034586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447919"/>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r>
              <a:rPr lang="en-US" sz="1200" b="1" i="1" dirty="0">
                <a:solidFill>
                  <a:schemeClr val="accent1">
                    <a:lumMod val="75000"/>
                  </a:schemeClr>
                </a:solidFill>
                <a:latin typeface="Corbel" panose="020B0503020204020204" pitchFamily="34" charset="0"/>
                <a:ea typeface="Calibri" panose="020F0502020204030204" pitchFamily="34" charset="0"/>
              </a:rPr>
              <a:t> </a:t>
            </a:r>
            <a:r>
              <a:rPr lang="en-US" sz="1200" b="1" i="1" dirty="0" smtClean="0">
                <a:solidFill>
                  <a:schemeClr val="accent1">
                    <a:lumMod val="75000"/>
                  </a:schemeClr>
                </a:solidFill>
                <a:latin typeface="Corbel" panose="020B0503020204020204" pitchFamily="34" charset="0"/>
                <a:ea typeface="Calibri" panose="020F0502020204030204" pitchFamily="34" charset="0"/>
              </a:rPr>
              <a:t> </a:t>
            </a: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u="sng" dirty="0">
              <a:solidFill>
                <a:schemeClr val="accent1">
                  <a:lumMod val="75000"/>
                </a:schemeClr>
              </a:solidFill>
              <a:latin typeface="Corbel" panose="020B0503020204020204" pitchFamily="34" charset="0"/>
              <a:ea typeface="Calibri" panose="020F0502020204030204" pitchFamily="34" charset="0"/>
            </a:endParaRPr>
          </a:p>
          <a:p>
            <a:r>
              <a:rPr lang="el-GR" b="1" i="1" dirty="0" smtClean="0">
                <a:solidFill>
                  <a:schemeClr val="accent1">
                    <a:lumMod val="75000"/>
                  </a:schemeClr>
                </a:solidFill>
                <a:latin typeface="Corbel" panose="020B0503020204020204" pitchFamily="34" charset="0"/>
                <a:ea typeface="Calibri" panose="020F0502020204030204" pitchFamily="34" charset="0"/>
              </a:rPr>
              <a:t>Για τις ανάγκες υλοποίησης του Έργου το Κοινοτικό Συμβούλιο προχώρησε σε διαγωνισμό για την αγορά οχήματος τύπου ημιφορτηγό. </a:t>
            </a:r>
          </a:p>
          <a:p>
            <a:r>
              <a:rPr lang="el-GR" b="1" i="1" dirty="0" smtClean="0">
                <a:solidFill>
                  <a:schemeClr val="accent1">
                    <a:lumMod val="75000"/>
                  </a:schemeClr>
                </a:solidFill>
                <a:latin typeface="Corbel" panose="020B0503020204020204" pitchFamily="34" charset="0"/>
                <a:ea typeface="Calibri" panose="020F0502020204030204" pitchFamily="34" charset="0"/>
              </a:rPr>
              <a:t>Στις 18/4/2019 έγινε η παραλαβή του πιο κάτω οχήματος</a:t>
            </a:r>
            <a:r>
              <a:rPr lang="en-US" b="1" i="1" dirty="0" smtClean="0">
                <a:solidFill>
                  <a:schemeClr val="accent1">
                    <a:lumMod val="75000"/>
                  </a:schemeClr>
                </a:solidFill>
                <a:latin typeface="Corbel" panose="020B0503020204020204" pitchFamily="34" charset="0"/>
                <a:ea typeface="Calibri" panose="020F0502020204030204" pitchFamily="34" charset="0"/>
              </a:rPr>
              <a:t>:</a:t>
            </a:r>
            <a:endParaRPr lang="el-GR" b="1" i="1" dirty="0" smtClean="0">
              <a:solidFill>
                <a:schemeClr val="accent1">
                  <a:lumMod val="75000"/>
                </a:schemeClr>
              </a:solidFill>
              <a:latin typeface="Corbel" panose="020B0503020204020204" pitchFamily="34" charset="0"/>
              <a:ea typeface="Calibri" panose="020F0502020204030204" pitchFamily="34" charset="0"/>
            </a:endParaRPr>
          </a:p>
          <a:p>
            <a:r>
              <a:rPr lang="el-GR" b="1" i="1" dirty="0" smtClean="0">
                <a:solidFill>
                  <a:schemeClr val="accent1">
                    <a:lumMod val="75000"/>
                  </a:schemeClr>
                </a:solidFill>
                <a:latin typeface="Corbel" panose="020B0503020204020204" pitchFamily="34" charset="0"/>
                <a:ea typeface="Calibri" panose="020F0502020204030204" pitchFamily="34" charset="0"/>
              </a:rPr>
              <a:t>Το όχημα είχε κόστος €</a:t>
            </a:r>
            <a:r>
              <a:rPr lang="el-GR" b="1" i="1" dirty="0" smtClean="0">
                <a:solidFill>
                  <a:schemeClr val="accent1">
                    <a:lumMod val="75000"/>
                  </a:schemeClr>
                </a:solidFill>
                <a:latin typeface="Arial" pitchFamily="34" charset="0"/>
                <a:ea typeface="Calibri" panose="020F0502020204030204" pitchFamily="34" charset="0"/>
                <a:cs typeface="Arial" pitchFamily="34" charset="0"/>
              </a:rPr>
              <a:t>36652</a:t>
            </a:r>
            <a:r>
              <a:rPr lang="el-GR" b="1" i="1" dirty="0" smtClean="0">
                <a:solidFill>
                  <a:schemeClr val="accent1">
                    <a:lumMod val="75000"/>
                  </a:schemeClr>
                </a:solidFill>
                <a:latin typeface="Corbel" panose="020B0503020204020204" pitchFamily="34" charset="0"/>
                <a:ea typeface="Calibri" panose="020F0502020204030204" pitchFamily="34" charset="0"/>
              </a:rPr>
              <a:t> και καλύφθηκε εξ ολοκλήρου από το έργο</a:t>
            </a:r>
            <a:r>
              <a:rPr lang="en-US" b="1" i="1" dirty="0" smtClean="0">
                <a:solidFill>
                  <a:schemeClr val="accent1">
                    <a:lumMod val="75000"/>
                  </a:schemeClr>
                </a:solidFill>
                <a:latin typeface="Corbel" panose="020B0503020204020204" pitchFamily="34" charset="0"/>
                <a:ea typeface="Calibri" panose="020F0502020204030204" pitchFamily="34" charset="0"/>
              </a:rPr>
              <a:t>:</a:t>
            </a:r>
            <a:endParaRPr lang="en-US" b="1" i="1" dirty="0">
              <a:solidFill>
                <a:schemeClr val="accent1">
                  <a:lumMod val="75000"/>
                </a:schemeClr>
              </a:solidFill>
              <a:latin typeface="Corbel" panose="020B0503020204020204" pitchFamily="34" charset="0"/>
              <a:ea typeface="Calibri" panose="020F0502020204030204" pitchFamily="34" charset="0"/>
            </a:endParaRPr>
          </a:p>
          <a:p>
            <a:endParaRPr lang="el-GR" b="1" i="1" u="sng"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r>
              <a:rPr lang="el-GR" b="1" dirty="0" smtClean="0">
                <a:solidFill>
                  <a:schemeClr val="accent1">
                    <a:lumMod val="75000"/>
                  </a:schemeClr>
                </a:solidFill>
                <a:latin typeface="Corbel" panose="020B0503020204020204" pitchFamily="34" charset="0"/>
                <a:ea typeface="Calibri" panose="020F0502020204030204" pitchFamily="34" charset="0"/>
              </a:rPr>
              <a:t>   </a:t>
            </a: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2050" name="Picture 2" descr="E:\DCIM\102CANON\IMG_7128.JPG"/>
          <p:cNvPicPr>
            <a:picLocks noChangeAspect="1" noChangeArrowheads="1"/>
          </p:cNvPicPr>
          <p:nvPr/>
        </p:nvPicPr>
        <p:blipFill>
          <a:blip r:embed="rId4"/>
          <a:srcRect/>
          <a:stretch>
            <a:fillRect/>
          </a:stretch>
        </p:blipFill>
        <p:spPr bwMode="auto">
          <a:xfrm>
            <a:off x="2422526" y="1924051"/>
            <a:ext cx="5168898" cy="3876674"/>
          </a:xfrm>
          <a:prstGeom prst="rect">
            <a:avLst/>
          </a:prstGeom>
          <a:noFill/>
        </p:spPr>
      </p:pic>
    </p:spTree>
    <p:extLst>
      <p:ext uri="{BB962C8B-B14F-4D97-AF65-F5344CB8AC3E}">
        <p14:creationId xmlns:p14="http://schemas.microsoft.com/office/powerpoint/2010/main" xmlns="" val="578521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386</TotalTime>
  <Words>1049</Words>
  <Application>Microsoft Office PowerPoint</Application>
  <PresentationFormat>Προσαρμογή</PresentationFormat>
  <Paragraphs>264</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Frame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Costas Costa</dc:creator>
  <cp:lastModifiedBy>Pampos</cp:lastModifiedBy>
  <cp:revision>60</cp:revision>
  <cp:lastPrinted>2019-11-23T12:34:23Z</cp:lastPrinted>
  <dcterms:created xsi:type="dcterms:W3CDTF">2018-10-22T12:51:57Z</dcterms:created>
  <dcterms:modified xsi:type="dcterms:W3CDTF">2019-12-05T07:38:33Z</dcterms:modified>
</cp:coreProperties>
</file>