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sldIdLst>
    <p:sldId id="256" r:id="rId2"/>
    <p:sldId id="258" r:id="rId3"/>
    <p:sldId id="259" r:id="rId4"/>
    <p:sldId id="276" r:id="rId5"/>
    <p:sldId id="277" r:id="rId6"/>
    <p:sldId id="263" r:id="rId7"/>
    <p:sldId id="260" r:id="rId8"/>
    <p:sldId id="264" r:id="rId9"/>
    <p:sldId id="266" r:id="rId10"/>
    <p:sldId id="270" r:id="rId11"/>
    <p:sldId id="278" r:id="rId12"/>
    <p:sldId id="275" r:id="rId13"/>
    <p:sldId id="271" r:id="rId14"/>
  </p:sldIdLst>
  <p:sldSz cx="12192000" cy="6858000"/>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24" autoAdjust="0"/>
  </p:normalViewPr>
  <p:slideViewPr>
    <p:cSldViewPr snapToGrid="0" showGuides="1">
      <p:cViewPr varScale="1">
        <p:scale>
          <a:sx n="110" d="100"/>
          <a:sy n="110" d="100"/>
        </p:scale>
        <p:origin x="46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33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911" y="0"/>
            <a:ext cx="2946144" cy="493392"/>
          </a:xfrm>
          <a:prstGeom prst="rect">
            <a:avLst/>
          </a:prstGeom>
        </p:spPr>
        <p:txBody>
          <a:bodyPr vert="horz" lIns="91440" tIns="45720" rIns="91440" bIns="45720" rtlCol="0"/>
          <a:lstStyle>
            <a:lvl1pPr algn="r">
              <a:defRPr sz="1200"/>
            </a:lvl1pPr>
          </a:lstStyle>
          <a:p>
            <a:fld id="{C1E30248-EB8F-4B62-AA3E-E1D2CB91AB1F}" type="datetimeFigureOut">
              <a:rPr lang="en-US" smtClean="0"/>
              <a:pPr/>
              <a:t>9/1/2020</a:t>
            </a:fld>
            <a:endParaRPr lang="en-US"/>
          </a:p>
        </p:txBody>
      </p:sp>
      <p:sp>
        <p:nvSpPr>
          <p:cNvPr id="4" name="Slide Image Placeholder 3"/>
          <p:cNvSpPr>
            <a:spLocks noGrp="1" noRot="1" noChangeAspect="1"/>
          </p:cNvSpPr>
          <p:nvPr>
            <p:ph type="sldImg" idx="2"/>
          </p:nvPr>
        </p:nvSpPr>
        <p:spPr>
          <a:xfrm>
            <a:off x="114300" y="739775"/>
            <a:ext cx="6570663"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254" y="4681699"/>
            <a:ext cx="5437168" cy="443579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61821"/>
            <a:ext cx="2946145" cy="4933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911" y="9361821"/>
            <a:ext cx="2946144" cy="493391"/>
          </a:xfrm>
          <a:prstGeom prst="rect">
            <a:avLst/>
          </a:prstGeom>
        </p:spPr>
        <p:txBody>
          <a:bodyPr vert="horz" lIns="91440" tIns="45720" rIns="91440" bIns="45720" rtlCol="0" anchor="b"/>
          <a:lstStyle>
            <a:lvl1pPr algn="r">
              <a:defRPr sz="1200"/>
            </a:lvl1pPr>
          </a:lstStyle>
          <a:p>
            <a:fld id="{C0D765AD-8ED0-4C24-9AA0-443101E0CD4E}" type="slidenum">
              <a:rPr lang="en-US" smtClean="0"/>
              <a:pPr/>
              <a:t>‹#›</a:t>
            </a:fld>
            <a:endParaRPr lang="en-US"/>
          </a:p>
        </p:txBody>
      </p:sp>
    </p:spTree>
    <p:extLst>
      <p:ext uri="{BB962C8B-B14F-4D97-AF65-F5344CB8AC3E}">
        <p14:creationId xmlns:p14="http://schemas.microsoft.com/office/powerpoint/2010/main" val="161088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689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68963" y="0"/>
            <a:ext cx="10926618" cy="6858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7" y="1298448"/>
            <a:ext cx="7345367" cy="3255264"/>
          </a:xfrm>
        </p:spPr>
        <p:txBody>
          <a:bodyPr anchor="b">
            <a:normAutofit/>
          </a:bodyPr>
          <a:lstStyle>
            <a:lvl1pPr algn="l">
              <a:defRPr sz="5900" spc="-100"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817251"/>
          </a:xfrm>
          <a:prstGeom prst="rect">
            <a:avLst/>
          </a:prstGeom>
        </p:spPr>
        <p:txBody>
          <a:bodyPr wrap="square">
            <a:spAutoFit/>
          </a:bodyPr>
          <a:lstStyle/>
          <a:p>
            <a:pPr algn="ctr">
              <a:spcAft>
                <a:spcPts val="1800"/>
              </a:spcAft>
            </a:pPr>
            <a:endParaRPr lang="el-GR" sz="2400"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2400"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2600" b="1" u="sng" dirty="0" smtClean="0">
                <a:solidFill>
                  <a:schemeClr val="accent1">
                    <a:lumMod val="75000"/>
                  </a:schemeClr>
                </a:solidFill>
                <a:latin typeface="Corbel" panose="020B0503020204020204" pitchFamily="34" charset="0"/>
                <a:ea typeface="Calibri" panose="020F0502020204030204" pitchFamily="34" charset="0"/>
              </a:rPr>
              <a:t>ΕΝΗΜΕΡΩΤΙΚΗ ΕΚΔΗΛΩΣΗ ΓΙΑ ΑΝΑΖΗΤΗΣΗ ΠΙΘΑΝΩΝ ΤΕΛΙΚΩΝ ΑΠΟΔΕΚΤΩΝ ΤΩΝ ΠΡΟΙΟΝΤΩΝ ΤΟΥ ΕΥΡΩΠΑΙΚΟΥ ΕΡΓΟΥ &lt;&lt;ΒΙΟΜΑ&gt;&gt; </a:t>
            </a:r>
            <a:r>
              <a:rPr lang="el-GR" sz="2600" b="1" u="sng" dirty="0" smtClean="0">
                <a:latin typeface="Corbel" panose="020B0503020204020204" pitchFamily="34" charset="0"/>
                <a:ea typeface="Calibri" panose="020F0502020204030204" pitchFamily="34" charset="0"/>
              </a:rPr>
              <a:t>  </a:t>
            </a:r>
          </a:p>
          <a:p>
            <a:pPr algn="ctr">
              <a:spcAft>
                <a:spcPts val="1800"/>
              </a:spcAft>
            </a:pPr>
            <a:endParaRPr lang="el-GR" b="1" u="sng" dirty="0" smtClean="0">
              <a:latin typeface="Corbel" panose="020B0503020204020204" pitchFamily="34" charset="0"/>
              <a:ea typeface="Calibri" panose="020F0502020204030204" pitchFamily="34" charset="0"/>
            </a:endParaRPr>
          </a:p>
          <a:p>
            <a:pPr algn="ctr">
              <a:spcAft>
                <a:spcPts val="1800"/>
              </a:spcAft>
            </a:pPr>
            <a:r>
              <a:rPr lang="el-GR" sz="2000" b="1" dirty="0" smtClean="0">
                <a:latin typeface="Corbel" panose="020B0503020204020204" pitchFamily="34" charset="0"/>
                <a:ea typeface="Calibri" panose="020F0502020204030204" pitchFamily="34" charset="0"/>
              </a:rPr>
              <a:t>«Αποκεντρωμένη </a:t>
            </a:r>
            <a:r>
              <a:rPr lang="el-GR" sz="2000" b="1" dirty="0">
                <a:latin typeface="Corbel" panose="020B0503020204020204" pitchFamily="34" charset="0"/>
                <a:ea typeface="Calibri" panose="020F0502020204030204" pitchFamily="34" charset="0"/>
              </a:rPr>
              <a:t>διαχείριση των βιοαποβλήτων και </a:t>
            </a:r>
            <a:r>
              <a:rPr lang="el-GR" sz="2000" b="1" dirty="0" smtClean="0">
                <a:latin typeface="Corbel" panose="020B0503020204020204" pitchFamily="34" charset="0"/>
                <a:ea typeface="Calibri" panose="020F0502020204030204" pitchFamily="34" charset="0"/>
              </a:rPr>
              <a:t>Αξιοποίηση </a:t>
            </a:r>
            <a:r>
              <a:rPr lang="el-GR" sz="2000" b="1" dirty="0">
                <a:latin typeface="Corbel" panose="020B0503020204020204" pitchFamily="34" charset="0"/>
                <a:ea typeface="Calibri" panose="020F0502020204030204" pitchFamily="34" charset="0"/>
              </a:rPr>
              <a:t>τους με χρήση εναλλακτικών και καινοτόμων συστημάτων </a:t>
            </a:r>
            <a:r>
              <a:rPr lang="el-GR" sz="2000" b="1" dirty="0" smtClean="0">
                <a:latin typeface="Corbel" panose="020B0503020204020204" pitchFamily="34" charset="0"/>
                <a:ea typeface="Calibri" panose="020F0502020204030204" pitchFamily="34" charset="0"/>
              </a:rPr>
              <a:t>επεξεργασίας»</a:t>
            </a:r>
          </a:p>
          <a:p>
            <a:pPr algn="ctr">
              <a:spcAft>
                <a:spcPts val="1800"/>
              </a:spcAft>
            </a:pPr>
            <a:endParaRPr lang="el-GR" b="1" dirty="0">
              <a:latin typeface="Corbel" panose="020B0503020204020204" pitchFamily="34" charset="0"/>
              <a:ea typeface="Calibri" panose="020F0502020204030204" pitchFamily="34" charset="0"/>
            </a:endParaRPr>
          </a:p>
          <a:p>
            <a:pPr algn="ctr">
              <a:spcAft>
                <a:spcPts val="1800"/>
              </a:spcAft>
            </a:pPr>
            <a:r>
              <a:rPr lang="el-GR" b="1" dirty="0" smtClean="0">
                <a:latin typeface="Corbel" panose="020B0503020204020204" pitchFamily="34" charset="0"/>
                <a:ea typeface="Calibri" panose="020F0502020204030204" pitchFamily="34" charset="0"/>
              </a:rPr>
              <a:t>Τετάρτη, </a:t>
            </a:r>
            <a:r>
              <a:rPr lang="el-GR" b="1" dirty="0" smtClean="0">
                <a:latin typeface="Calibri" pitchFamily="34" charset="0"/>
                <a:ea typeface="Calibri" panose="020F0502020204030204" pitchFamily="34" charset="0"/>
                <a:cs typeface="Calibri" pitchFamily="34" charset="0"/>
              </a:rPr>
              <a:t>02/09/2020 </a:t>
            </a:r>
            <a:r>
              <a:rPr lang="el-GR" b="1" dirty="0">
                <a:latin typeface="Corbel" panose="020B0503020204020204" pitchFamily="34" charset="0"/>
                <a:ea typeface="Calibri" panose="020F0502020204030204" pitchFamily="34" charset="0"/>
              </a:rPr>
              <a:t>και ώρα </a:t>
            </a:r>
            <a:r>
              <a:rPr lang="el-GR" b="1" dirty="0" smtClean="0">
                <a:latin typeface="Calibri" pitchFamily="34" charset="0"/>
                <a:ea typeface="Calibri" panose="020F0502020204030204" pitchFamily="34" charset="0"/>
                <a:cs typeface="Calibri" pitchFamily="34" charset="0"/>
              </a:rPr>
              <a:t> 11 π.μ.</a:t>
            </a:r>
          </a:p>
          <a:p>
            <a:pPr algn="ctr">
              <a:spcAft>
                <a:spcPts val="1800"/>
              </a:spcAft>
            </a:pPr>
            <a:r>
              <a:rPr lang="el-GR" b="1" dirty="0" smtClean="0">
                <a:latin typeface="Corbel" panose="020B0503020204020204" pitchFamily="34" charset="0"/>
                <a:ea typeface="Calibri" panose="020F0502020204030204" pitchFamily="34" charset="0"/>
              </a:rPr>
              <a:t> στην αίθουσα της Δημοσιογραφικής Εστίας Λευκωσίας</a:t>
            </a:r>
            <a:endParaRPr lang="el-GR" sz="1400" dirty="0" smtClean="0">
              <a:latin typeface="Corbel" panose="020B0503020204020204" pitchFamily="34" charset="0"/>
              <a:ea typeface="Calibri" panose="020F0502020204030204" pitchFamily="34" charset="0"/>
            </a:endParaRPr>
          </a:p>
          <a:p>
            <a:pPr algn="ctr">
              <a:spcAft>
                <a:spcPts val="1800"/>
              </a:spcAft>
            </a:pPr>
            <a:r>
              <a:rPr lang="el-GR" dirty="0" smtClean="0">
                <a:latin typeface="Corbel" panose="020B0503020204020204" pitchFamily="34" charset="0"/>
                <a:ea typeface="Calibri" panose="020F0502020204030204" pitchFamily="34" charset="0"/>
              </a:rPr>
              <a:t>.</a:t>
            </a: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173176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647974"/>
          </a:xfrm>
          <a:prstGeom prst="rect">
            <a:avLst/>
          </a:prstGeom>
        </p:spPr>
        <p:txBody>
          <a:bodyPr wrap="square">
            <a:spAutoFit/>
          </a:bodyPr>
          <a:lstStyle/>
          <a:p>
            <a:pPr algn="ctr">
              <a:spcAft>
                <a:spcPts val="1800"/>
              </a:spcAft>
            </a:pPr>
            <a:endParaRPr lang="el-GR" sz="1200" b="1" i="1" u="sng" dirty="0" smtClean="0">
              <a:solidFill>
                <a:schemeClr val="accent1">
                  <a:lumMod val="75000"/>
                </a:schemeClr>
              </a:solidFill>
              <a:latin typeface="Arial" pitchFamily="34" charset="0"/>
              <a:ea typeface="Calibri" panose="020F0502020204030204" pitchFamily="34" charset="0"/>
              <a:cs typeface="Arial" pitchFamily="34" charset="0"/>
            </a:endParaRPr>
          </a:p>
          <a:p>
            <a:pPr algn="just">
              <a:spcAft>
                <a:spcPts val="600"/>
              </a:spcAft>
            </a:pPr>
            <a:r>
              <a:rPr lang="el-GR" b="1" u="sng" dirty="0" smtClean="0">
                <a:latin typeface="Arial" pitchFamily="34" charset="0"/>
                <a:ea typeface="Calibri" panose="020F0502020204030204" pitchFamily="34" charset="0"/>
                <a:cs typeface="Arial" pitchFamily="34" charset="0"/>
              </a:rPr>
              <a:t>Μέχρι σήμερα </a:t>
            </a:r>
            <a:r>
              <a:rPr lang="el-GR" b="1" u="sng" dirty="0" smtClean="0">
                <a:latin typeface="Arial" pitchFamily="34" charset="0"/>
                <a:ea typeface="Calibri" panose="020F0502020204030204" pitchFamily="34" charset="0"/>
                <a:cs typeface="Arial" pitchFamily="34" charset="0"/>
              </a:rPr>
              <a:t>παραδόθηκαν</a:t>
            </a:r>
            <a:r>
              <a:rPr lang="en-GB" b="1" u="sng" dirty="0" smtClean="0">
                <a:latin typeface="Arial" pitchFamily="34" charset="0"/>
                <a:ea typeface="Calibri" panose="020F0502020204030204" pitchFamily="34" charset="0"/>
                <a:cs typeface="Arial" pitchFamily="34" charset="0"/>
              </a:rPr>
              <a:t>:</a:t>
            </a:r>
          </a:p>
          <a:p>
            <a:pPr marL="285750" indent="-285750" algn="just">
              <a:spcAft>
                <a:spcPts val="600"/>
              </a:spcAft>
              <a:buFont typeface="Wingdings" panose="05000000000000000000" pitchFamily="2" charset="2"/>
              <a:buChar char="Ø"/>
            </a:pPr>
            <a:r>
              <a:rPr lang="el-GR" b="1" dirty="0" smtClean="0">
                <a:latin typeface="Arial" pitchFamily="34" charset="0"/>
                <a:ea typeface="Calibri" panose="020F0502020204030204" pitchFamily="34" charset="0"/>
                <a:cs typeface="Arial" pitchFamily="34" charset="0"/>
              </a:rPr>
              <a:t>Στις 11/10/2019 </a:t>
            </a:r>
            <a:r>
              <a:rPr lang="el-GR" b="1" dirty="0">
                <a:latin typeface="Arial" pitchFamily="34" charset="0"/>
                <a:ea typeface="Calibri" panose="020F0502020204030204" pitchFamily="34" charset="0"/>
                <a:cs typeface="Arial" pitchFamily="34" charset="0"/>
              </a:rPr>
              <a:t>στην εταιρεία </a:t>
            </a:r>
            <a:r>
              <a:rPr lang="en-US" b="1" dirty="0">
                <a:latin typeface="Arial" pitchFamily="34" charset="0"/>
                <a:ea typeface="Calibri" panose="020F0502020204030204" pitchFamily="34" charset="0"/>
                <a:cs typeface="Arial" pitchFamily="34" charset="0"/>
              </a:rPr>
              <a:t>CYPRA BIOENERGY LTD </a:t>
            </a:r>
            <a:r>
              <a:rPr lang="en-US" b="1" dirty="0" smtClean="0">
                <a:latin typeface="Arial" pitchFamily="34" charset="0"/>
                <a:ea typeface="Calibri" panose="020F0502020204030204" pitchFamily="34" charset="0"/>
                <a:cs typeface="Arial" pitchFamily="34" charset="0"/>
              </a:rPr>
              <a:t>400kg </a:t>
            </a:r>
            <a:r>
              <a:rPr lang="el-GR" sz="2000" b="1" dirty="0" smtClean="0">
                <a:latin typeface="Arial" pitchFamily="34" charset="0"/>
                <a:ea typeface="Calibri" panose="020F0502020204030204" pitchFamily="34" charset="0"/>
                <a:cs typeface="Arial" pitchFamily="34" charset="0"/>
              </a:rPr>
              <a:t>αποξηραμένο</a:t>
            </a:r>
            <a:r>
              <a:rPr lang="el-GR" b="1" dirty="0" smtClean="0">
                <a:latin typeface="Arial" pitchFamily="34" charset="0"/>
                <a:ea typeface="Calibri" panose="020F0502020204030204" pitchFamily="34" charset="0"/>
                <a:cs typeface="Arial" pitchFamily="34" charset="0"/>
              </a:rPr>
              <a:t> υλικό</a:t>
            </a:r>
          </a:p>
          <a:p>
            <a:pPr marL="285750" indent="-285750" algn="just">
              <a:spcAft>
                <a:spcPts val="600"/>
              </a:spcAft>
              <a:buFont typeface="Wingdings" panose="05000000000000000000" pitchFamily="2" charset="2"/>
              <a:buChar char="Ø"/>
            </a:pPr>
            <a:r>
              <a:rPr lang="el-GR" b="1" dirty="0" smtClean="0">
                <a:latin typeface="Arial" pitchFamily="34" charset="0"/>
                <a:ea typeface="Calibri" panose="020F0502020204030204" pitchFamily="34" charset="0"/>
                <a:cs typeface="Arial" pitchFamily="34" charset="0"/>
              </a:rPr>
              <a:t>Στις 23/06/2020 </a:t>
            </a:r>
            <a:r>
              <a:rPr lang="el-GR" b="1" dirty="0">
                <a:latin typeface="Arial" pitchFamily="34" charset="0"/>
                <a:ea typeface="Calibri" panose="020F0502020204030204" pitchFamily="34" charset="0"/>
                <a:cs typeface="Arial" pitchFamily="34" charset="0"/>
              </a:rPr>
              <a:t>στην εταιρεία </a:t>
            </a:r>
            <a:r>
              <a:rPr lang="en-US" b="1" dirty="0">
                <a:latin typeface="Arial" pitchFamily="34" charset="0"/>
                <a:ea typeface="Calibri" panose="020F0502020204030204" pitchFamily="34" charset="0"/>
                <a:cs typeface="Arial" pitchFamily="34" charset="0"/>
              </a:rPr>
              <a:t>CYPRA BIOENERGY LTD </a:t>
            </a:r>
            <a:r>
              <a:rPr lang="el-GR" b="1" dirty="0" smtClean="0">
                <a:latin typeface="Arial" pitchFamily="34" charset="0"/>
                <a:ea typeface="Calibri" panose="020F0502020204030204" pitchFamily="34" charset="0"/>
                <a:cs typeface="Arial" pitchFamily="34" charset="0"/>
              </a:rPr>
              <a:t>310</a:t>
            </a:r>
            <a:r>
              <a:rPr lang="en-US" b="1" dirty="0" smtClean="0">
                <a:latin typeface="Arial" pitchFamily="34" charset="0"/>
                <a:ea typeface="Calibri" panose="020F0502020204030204" pitchFamily="34" charset="0"/>
                <a:cs typeface="Arial" pitchFamily="34" charset="0"/>
              </a:rPr>
              <a:t>kg </a:t>
            </a:r>
            <a:r>
              <a:rPr lang="el-GR" sz="2000" b="1" dirty="0">
                <a:latin typeface="Arial" pitchFamily="34" charset="0"/>
                <a:ea typeface="Calibri" panose="020F0502020204030204" pitchFamily="34" charset="0"/>
                <a:cs typeface="Arial" pitchFamily="34" charset="0"/>
              </a:rPr>
              <a:t>αποξηραμένο</a:t>
            </a:r>
            <a:r>
              <a:rPr lang="el-GR" b="1" dirty="0">
                <a:latin typeface="Arial" pitchFamily="34" charset="0"/>
                <a:ea typeface="Calibri" panose="020F0502020204030204" pitchFamily="34" charset="0"/>
                <a:cs typeface="Arial" pitchFamily="34" charset="0"/>
              </a:rPr>
              <a:t> </a:t>
            </a:r>
            <a:r>
              <a:rPr lang="el-GR" b="1" dirty="0" smtClean="0">
                <a:latin typeface="Arial" pitchFamily="34" charset="0"/>
                <a:ea typeface="Calibri" panose="020F0502020204030204" pitchFamily="34" charset="0"/>
                <a:cs typeface="Arial" pitchFamily="34" charset="0"/>
              </a:rPr>
              <a:t>υλικό</a:t>
            </a:r>
          </a:p>
          <a:p>
            <a:pPr marL="285750" indent="-285750" algn="just">
              <a:spcAft>
                <a:spcPts val="600"/>
              </a:spcAft>
              <a:buFont typeface="Wingdings" panose="05000000000000000000" pitchFamily="2" charset="2"/>
              <a:buChar char="Ø"/>
            </a:pPr>
            <a:r>
              <a:rPr lang="el-GR" b="1" dirty="0" smtClean="0">
                <a:latin typeface="Arial" pitchFamily="34" charset="0"/>
                <a:ea typeface="Calibri" panose="020F0502020204030204" pitchFamily="34" charset="0"/>
                <a:cs typeface="Arial" pitchFamily="34" charset="0"/>
              </a:rPr>
              <a:t>Αποξηραμένο υλικό στάλθηκε στο ΕΚΕΤΑ για σκοπούς έρευνας καθώς </a:t>
            </a:r>
          </a:p>
          <a:p>
            <a:pPr marL="285750" indent="-285750" algn="just">
              <a:spcAft>
                <a:spcPts val="600"/>
              </a:spcAft>
              <a:buFont typeface="Wingdings" panose="05000000000000000000" pitchFamily="2" charset="2"/>
              <a:buChar char="Ø"/>
            </a:pPr>
            <a:r>
              <a:rPr lang="el-GR" b="1" dirty="0" smtClean="0">
                <a:latin typeface="Arial" pitchFamily="34" charset="0"/>
                <a:ea typeface="Calibri" panose="020F0502020204030204" pitchFamily="34" charset="0"/>
                <a:cs typeface="Arial" pitchFamily="34" charset="0"/>
              </a:rPr>
              <a:t>Από χρήστες των συσκευών αξιοποιήθηκε υλικό</a:t>
            </a:r>
            <a:endParaRPr lang="en-US" b="1" dirty="0" smtClean="0">
              <a:latin typeface="Arial" pitchFamily="34" charset="0"/>
              <a:ea typeface="Calibri" panose="020F0502020204030204" pitchFamily="34" charset="0"/>
              <a:cs typeface="Arial" pitchFamily="34" charset="0"/>
            </a:endParaRPr>
          </a:p>
          <a:p>
            <a:pPr algn="just">
              <a:spcAft>
                <a:spcPts val="600"/>
              </a:spcAft>
            </a:pPr>
            <a:endParaRPr lang="el-GR" b="1" dirty="0" smtClean="0">
              <a:latin typeface="Arial" pitchFamily="34" charset="0"/>
              <a:ea typeface="Calibri" panose="020F0502020204030204" pitchFamily="34" charset="0"/>
              <a:cs typeface="Arial" pitchFamily="34" charset="0"/>
            </a:endParaRPr>
          </a:p>
          <a:p>
            <a:pPr algn="just">
              <a:spcAft>
                <a:spcPts val="1800"/>
              </a:spcAft>
            </a:pPr>
            <a:r>
              <a:rPr lang="el-GR" b="1" dirty="0" smtClean="0">
                <a:latin typeface="Arial" pitchFamily="34" charset="0"/>
                <a:ea typeface="Calibri" panose="020F0502020204030204" pitchFamily="34" charset="0"/>
                <a:cs typeface="Arial" pitchFamily="34" charset="0"/>
              </a:rPr>
              <a:t>Επίσης από τον Απρίλιο του 2019 μέχρι τον Αύγουστο του 2020 έχουμε περίπου 30 τόνους θρυμματισμένο υλικό από κλαδέματα.</a:t>
            </a:r>
            <a:endParaRPr lang="el-GR" b="1" dirty="0" smtClean="0">
              <a:latin typeface="Arial" pitchFamily="34" charset="0"/>
              <a:ea typeface="Calibri" panose="020F0502020204030204" pitchFamily="34" charset="0"/>
              <a:cs typeface="Arial" pitchFamily="34" charset="0"/>
            </a:endParaRPr>
          </a:p>
          <a:p>
            <a:pPr algn="just"/>
            <a:r>
              <a:rPr lang="el-GR" b="1" dirty="0" smtClean="0">
                <a:latin typeface="Arial" pitchFamily="34" charset="0"/>
                <a:ea typeface="Calibri" panose="020F0502020204030204" pitchFamily="34" charset="0"/>
                <a:cs typeface="Arial" pitchFamily="34" charset="0"/>
              </a:rPr>
              <a:t> </a:t>
            </a:r>
            <a:r>
              <a:rPr lang="el-GR" b="1" u="sng" dirty="0" smtClean="0">
                <a:latin typeface="Arial" pitchFamily="34" charset="0"/>
                <a:ea typeface="Calibri" panose="020F0502020204030204" pitchFamily="34" charset="0"/>
                <a:cs typeface="Arial" pitchFamily="34" charset="0"/>
              </a:rPr>
              <a:t>Έχει επιτευχθεί</a:t>
            </a:r>
            <a:r>
              <a:rPr lang="en-US" b="1" u="sng" dirty="0" smtClean="0">
                <a:latin typeface="Arial" pitchFamily="34" charset="0"/>
                <a:ea typeface="Calibri" panose="020F0502020204030204" pitchFamily="34" charset="0"/>
                <a:cs typeface="Arial" pitchFamily="34" charset="0"/>
              </a:rPr>
              <a:t>:</a:t>
            </a:r>
            <a:endParaRPr lang="el-GR" b="1" u="sng" dirty="0" smtClean="0">
              <a:latin typeface="Arial" pitchFamily="34" charset="0"/>
              <a:ea typeface="Calibri" panose="020F0502020204030204" pitchFamily="34" charset="0"/>
              <a:cs typeface="Arial" pitchFamily="34" charset="0"/>
            </a:endParaRPr>
          </a:p>
          <a:p>
            <a:pPr>
              <a:buFont typeface="Wingdings" pitchFamily="2" charset="2"/>
              <a:buChar char="Ø"/>
            </a:pPr>
            <a:r>
              <a:rPr lang="el-GR" b="1" dirty="0" smtClean="0">
                <a:latin typeface="Arial" pitchFamily="34" charset="0"/>
                <a:ea typeface="Calibri" panose="020F0502020204030204" pitchFamily="34" charset="0"/>
                <a:cs typeface="Arial" pitchFamily="34" charset="0"/>
              </a:rPr>
              <a:t> Η περιβαλλοντική συνείδηση από  τους χρήστες των οικιακών ξηραντήρων </a:t>
            </a:r>
          </a:p>
          <a:p>
            <a:pPr>
              <a:buFont typeface="Wingdings" pitchFamily="2" charset="2"/>
              <a:buChar char="Ø"/>
            </a:pPr>
            <a:r>
              <a:rPr lang="el-GR" b="1" dirty="0" smtClean="0">
                <a:latin typeface="Arial" pitchFamily="34" charset="0"/>
                <a:ea typeface="Calibri" panose="020F0502020204030204" pitchFamily="34" charset="0"/>
                <a:cs typeface="Arial" pitchFamily="34" charset="0"/>
              </a:rPr>
              <a:t> </a:t>
            </a:r>
            <a:r>
              <a:rPr lang="el-GR" b="1" dirty="0" smtClean="0">
                <a:latin typeface="Arial" pitchFamily="34" charset="0"/>
                <a:ea typeface="Calibri" panose="020F0502020204030204" pitchFamily="34" charset="0"/>
                <a:cs typeface="Arial" pitchFamily="34" charset="0"/>
              </a:rPr>
              <a:t>Η μείωση του όγκου και βάρους των οργανικών αποβλήτων της Κοινότητας </a:t>
            </a:r>
            <a:endParaRPr lang="el-GR" b="1" dirty="0" smtClean="0">
              <a:latin typeface="Arial" pitchFamily="34" charset="0"/>
              <a:ea typeface="Calibri" panose="020F0502020204030204" pitchFamily="34" charset="0"/>
              <a:cs typeface="Arial" pitchFamily="34" charset="0"/>
            </a:endParaRPr>
          </a:p>
          <a:p>
            <a:pPr>
              <a:buFont typeface="Wingdings" pitchFamily="2" charset="2"/>
              <a:buChar char="Ø"/>
            </a:pPr>
            <a:endParaRPr lang="el-GR" b="1" dirty="0">
              <a:latin typeface="Arial" pitchFamily="34" charset="0"/>
              <a:ea typeface="Calibri" panose="020F0502020204030204" pitchFamily="34" charset="0"/>
              <a:cs typeface="Arial" pitchFamily="34" charset="0"/>
            </a:endParaRPr>
          </a:p>
          <a:p>
            <a:endParaRPr lang="el-GR" b="1" dirty="0" smtClean="0">
              <a:latin typeface="Arial" pitchFamily="34" charset="0"/>
              <a:ea typeface="Calibri" panose="020F0502020204030204" pitchFamily="34" charset="0"/>
              <a:cs typeface="Arial" pitchFamily="34" charset="0"/>
            </a:endParaRPr>
          </a:p>
          <a:p>
            <a:pPr algn="ctr">
              <a:spcAft>
                <a:spcPts val="1800"/>
              </a:spcAft>
            </a:pPr>
            <a:r>
              <a:rPr lang="el-GR" sz="1200" b="1" i="1" dirty="0">
                <a:solidFill>
                  <a:schemeClr val="accent1">
                    <a:lumMod val="75000"/>
                  </a:schemeClr>
                </a:solidFill>
                <a:latin typeface="Corbel" panose="020B0503020204020204" pitchFamily="34" charset="0"/>
                <a:ea typeface="Calibri" panose="020F0502020204030204" pitchFamily="34" charset="0"/>
              </a:rPr>
              <a:t>Η πράξη συγχρηματοδοτείται 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2480411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709529"/>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Arial" pitchFamily="34" charset="0"/>
              <a:ea typeface="Calibri" panose="020F0502020204030204" pitchFamily="34" charset="0"/>
              <a:cs typeface="Arial" pitchFamily="34" charset="0"/>
            </a:endParaRPr>
          </a:p>
          <a:p>
            <a:pPr>
              <a:spcAft>
                <a:spcPts val="1800"/>
              </a:spcAft>
            </a:pPr>
            <a:endParaRPr lang="el-GR" sz="1200" b="1" i="1" dirty="0" smtClean="0">
              <a:solidFill>
                <a:schemeClr val="accent1">
                  <a:lumMod val="75000"/>
                </a:schemeClr>
              </a:solidFill>
              <a:latin typeface="Arial" pitchFamily="34" charset="0"/>
              <a:ea typeface="Calibri" panose="020F0502020204030204" pitchFamily="34" charset="0"/>
              <a:cs typeface="Arial" pitchFamily="34" charset="0"/>
            </a:endParaRPr>
          </a:p>
          <a:p>
            <a:pPr>
              <a:spcAft>
                <a:spcPts val="1800"/>
              </a:spcAft>
            </a:pPr>
            <a:endParaRPr lang="el-GR" sz="1200" b="1" i="1" dirty="0">
              <a:solidFill>
                <a:schemeClr val="accent1">
                  <a:lumMod val="75000"/>
                </a:schemeClr>
              </a:solidFill>
              <a:latin typeface="Arial" pitchFamily="34" charset="0"/>
              <a:ea typeface="Calibri" panose="020F0502020204030204" pitchFamily="34" charset="0"/>
              <a:cs typeface="Arial"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2000" b="1" i="1" dirty="0">
              <a:solidFill>
                <a:srgbClr val="FF0000"/>
              </a:solidFill>
              <a:latin typeface="Corbel" panose="020B0503020204020204" pitchFamily="34" charset="0"/>
              <a:ea typeface="Calibri" panose="020F0502020204030204" pitchFamily="34" charset="0"/>
            </a:endParaRPr>
          </a:p>
          <a:p>
            <a:pPr algn="ctr">
              <a:spcAft>
                <a:spcPts val="1800"/>
              </a:spcAft>
            </a:pPr>
            <a:r>
              <a:rPr lang="el-GR" sz="2400" b="1" i="1" dirty="0" smtClean="0">
                <a:latin typeface="Corbel" panose="020B0503020204020204" pitchFamily="34" charset="0"/>
                <a:ea typeface="Calibri" panose="020F0502020204030204" pitchFamily="34" charset="0"/>
              </a:rPr>
              <a:t>ΣΤΟΧΟΣ, ΠΡΟΘΕΣΗ  ΚΑΙ ΕΠΙΘΥΜΙΑ ΜΑΣ Η ΣΥΝΕΧΙΣΗ ΤΗΣ ΛΕΙΤΟΥΡΓΙΑΣ ΤΟΥ ΕΡΓΟΥ ΠΑΡΑ ΤΙΣ ΔΥΣΚΟΛΙΕΣ ΠΟΥ ΑΝΤΙΜΕΤΩΠΙΖΟΥΜΕ….</a:t>
            </a: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a:t>
            </a:r>
            <a:r>
              <a:rPr lang="el-GR" sz="1200" b="1" i="1" dirty="0">
                <a:solidFill>
                  <a:schemeClr val="accent1">
                    <a:lumMod val="75000"/>
                  </a:schemeClr>
                </a:solidFill>
                <a:latin typeface="Corbel" panose="020B0503020204020204" pitchFamily="34" charset="0"/>
                <a:ea typeface="Calibri" panose="020F0502020204030204" pitchFamily="34" charset="0"/>
              </a:rPr>
              <a:t>πράξη συγχρηματοδοτείται 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1776958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9464129"/>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500" b="1" i="1" dirty="0" smtClean="0">
                <a:latin typeface="Corbel" panose="020B0503020204020204" pitchFamily="34" charset="0"/>
                <a:ea typeface="Calibri" panose="020F0502020204030204" pitchFamily="34" charset="0"/>
              </a:rPr>
              <a:t>ΘΕΡΜΕΣ ΕΥΧΑΡΙΣΤΙΕΣ ΣΕ ΟΛΟΥΣ ΟΣΟΥΣ  ΕΡΓΑΣΤΗΚΑΝ ΓΙΑ ΤΗΝ ΥΛΟΠΟΙΗΣΗ ΤΟΥ ΕΡΓΟΥ !!!</a:t>
            </a:r>
            <a:endParaRPr lang="en-US" sz="2500" b="1" i="1" dirty="0" smtClean="0">
              <a:latin typeface="Corbel" panose="020B0503020204020204" pitchFamily="34" charset="0"/>
              <a:ea typeface="Calibri" panose="020F0502020204030204" pitchFamily="34" charset="0"/>
            </a:endParaRPr>
          </a:p>
          <a:p>
            <a:pPr algn="ctr">
              <a:spcAft>
                <a:spcPts val="1800"/>
              </a:spcAft>
            </a:pPr>
            <a:endParaRPr lang="en-US" sz="1200" b="1" i="1" dirty="0">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a:solidFill>
                  <a:schemeClr val="accent1">
                    <a:lumMod val="75000"/>
                  </a:schemeClr>
                </a:solidFill>
                <a:latin typeface="Corbel" panose="020B0503020204020204" pitchFamily="34" charset="0"/>
                <a:ea typeface="Calibri" panose="020F0502020204030204" pitchFamily="34" charset="0"/>
              </a:rPr>
              <a:t>Η πράξη συγχρηματοδοτείται 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151872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524863"/>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500" b="1" i="1" dirty="0" smtClean="0">
                <a:latin typeface="Corbel" panose="020B0503020204020204" pitchFamily="34" charset="0"/>
                <a:ea typeface="Calibri" panose="020F0502020204030204" pitchFamily="34" charset="0"/>
              </a:rPr>
              <a:t>ΣΑΣ ΕΥΧΑΡΙΣΤΟΥΜΕ ΓΙΑ ΤΗΝ  ΠΡΟΣΕΛΕΥΣΗ </a:t>
            </a:r>
            <a:r>
              <a:rPr lang="el-GR" sz="2500" b="1" i="1" dirty="0" smtClean="0">
                <a:latin typeface="Corbel" panose="020B0503020204020204" pitchFamily="34" charset="0"/>
                <a:ea typeface="Calibri" panose="020F0502020204030204" pitchFamily="34" charset="0"/>
              </a:rPr>
              <a:t>  </a:t>
            </a:r>
            <a:endParaRPr lang="el-GR" sz="2500" b="1" i="1" dirty="0" smtClean="0">
              <a:latin typeface="Corbel" panose="020B0503020204020204" pitchFamily="34" charset="0"/>
              <a:ea typeface="Calibri" panose="020F0502020204030204" pitchFamily="34" charset="0"/>
            </a:endParaRPr>
          </a:p>
          <a:p>
            <a:pPr algn="ctr"/>
            <a:r>
              <a:rPr lang="el-GR" sz="2500" b="1" i="1" dirty="0" smtClean="0">
                <a:latin typeface="Corbel" panose="020B0503020204020204" pitchFamily="34" charset="0"/>
                <a:ea typeface="Calibri" panose="020F0502020204030204" pitchFamily="34" charset="0"/>
              </a:rPr>
              <a:t>ΚΑΙ  ΤΗΝ ΣΥΝΕΡΓΑΣΙΑ ΣΑΣ!!!</a:t>
            </a:r>
            <a:endParaRPr lang="en-US" sz="2500" b="1" i="1" dirty="0" smtClean="0">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2480411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093976"/>
          </a:xfrm>
          <a:prstGeom prst="rect">
            <a:avLst/>
          </a:prstGeom>
        </p:spPr>
        <p:txBody>
          <a:bodyPr wrap="square">
            <a:spAutoFit/>
          </a:bodyPr>
          <a:lstStyle/>
          <a:p>
            <a:pPr algn="ctr">
              <a:spcAft>
                <a:spcPts val="1800"/>
              </a:spcAft>
            </a:pPr>
            <a:endParaRPr lang="el-GR" sz="2400"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2400" dirty="0">
              <a:solidFill>
                <a:schemeClr val="accent1">
                  <a:lumMod val="75000"/>
                </a:schemeClr>
              </a:solidFill>
              <a:latin typeface="Corbel" panose="020B0503020204020204" pitchFamily="34" charset="0"/>
              <a:ea typeface="Calibri" panose="020F0502020204030204" pitchFamily="34" charset="0"/>
            </a:endParaRPr>
          </a:p>
          <a:p>
            <a:pPr algn="just"/>
            <a:r>
              <a:rPr lang="el-GR" sz="2000" dirty="0">
                <a:latin typeface="Arial" pitchFamily="34" charset="0"/>
                <a:ea typeface="Calibri" panose="020F0502020204030204" pitchFamily="34" charset="0"/>
                <a:cs typeface="Arial" pitchFamily="34" charset="0"/>
              </a:rPr>
              <a:t>Στόχος της </a:t>
            </a:r>
            <a:r>
              <a:rPr lang="el-GR" sz="2000" dirty="0" smtClean="0">
                <a:latin typeface="Arial" pitchFamily="34" charset="0"/>
                <a:ea typeface="Calibri" panose="020F0502020204030204" pitchFamily="34" charset="0"/>
                <a:cs typeface="Arial" pitchFamily="34" charset="0"/>
              </a:rPr>
              <a:t>εκδήλωσης σε συνέχεια των 3 ημερίδων που πραγματοποιήθηκαν στις 31/10/2018, 20/04/2019  και 23/11/2019 είναι</a:t>
            </a:r>
            <a:r>
              <a:rPr lang="en-US" sz="2000" dirty="0" smtClean="0">
                <a:latin typeface="Arial" pitchFamily="34" charset="0"/>
                <a:ea typeface="Calibri" panose="020F0502020204030204" pitchFamily="34" charset="0"/>
                <a:cs typeface="Arial" pitchFamily="34" charset="0"/>
              </a:rPr>
              <a:t>:</a:t>
            </a:r>
            <a:endParaRPr lang="el-GR" sz="2000" dirty="0" smtClean="0">
              <a:latin typeface="Arial" pitchFamily="34" charset="0"/>
              <a:ea typeface="Calibri" panose="020F0502020204030204" pitchFamily="34" charset="0"/>
              <a:cs typeface="Arial" pitchFamily="34" charset="0"/>
            </a:endParaRPr>
          </a:p>
          <a:p>
            <a:pPr algn="just"/>
            <a:endParaRPr lang="el-GR" sz="2000" dirty="0" smtClean="0">
              <a:latin typeface="Arial" pitchFamily="34" charset="0"/>
              <a:ea typeface="Calibri" panose="020F0502020204030204" pitchFamily="34" charset="0"/>
              <a:cs typeface="Arial" pitchFamily="34" charset="0"/>
            </a:endParaRPr>
          </a:p>
          <a:p>
            <a:pPr algn="just"/>
            <a:endParaRPr lang="en-US" sz="2000" dirty="0" smtClean="0">
              <a:latin typeface="Arial" pitchFamily="34" charset="0"/>
              <a:ea typeface="Calibri" panose="020F0502020204030204" pitchFamily="34" charset="0"/>
              <a:cs typeface="Arial" pitchFamily="34" charset="0"/>
            </a:endParaRPr>
          </a:p>
          <a:p>
            <a:pPr marL="342900" indent="-342900">
              <a:buFont typeface="Wingdings" pitchFamily="2" charset="2"/>
              <a:buChar char="Ø"/>
            </a:pPr>
            <a:r>
              <a:rPr lang="el-GR" sz="2000" dirty="0" smtClean="0">
                <a:latin typeface="Arial" pitchFamily="34" charset="0"/>
                <a:ea typeface="Calibri" panose="020F0502020204030204" pitchFamily="34" charset="0"/>
                <a:cs typeface="Arial" pitchFamily="34" charset="0"/>
              </a:rPr>
              <a:t>Οι δυνατότητες αξιοποίησης του </a:t>
            </a:r>
            <a:r>
              <a:rPr lang="el-GR" sz="2000" dirty="0" err="1" smtClean="0">
                <a:latin typeface="Arial" pitchFamily="34" charset="0"/>
                <a:ea typeface="Calibri" panose="020F0502020204030204" pitchFamily="34" charset="0"/>
                <a:cs typeface="Arial" pitchFamily="34" charset="0"/>
              </a:rPr>
              <a:t>χωνεύματος</a:t>
            </a:r>
            <a:r>
              <a:rPr lang="el-GR" sz="2000" dirty="0" smtClean="0">
                <a:latin typeface="Arial" pitchFamily="34" charset="0"/>
                <a:ea typeface="Calibri" panose="020F0502020204030204" pitchFamily="34" charset="0"/>
                <a:cs typeface="Arial" pitchFamily="34" charset="0"/>
              </a:rPr>
              <a:t> και του βιοαερίου στην Κύπρο</a:t>
            </a:r>
          </a:p>
          <a:p>
            <a:pPr marL="342900" indent="-342900">
              <a:buFont typeface="Arial" pitchFamily="34" charset="0"/>
              <a:buChar char="•"/>
            </a:pPr>
            <a:endParaRPr lang="el-GR" sz="2000" b="1" i="1" dirty="0" smtClean="0">
              <a:solidFill>
                <a:schemeClr val="accent1">
                  <a:lumMod val="75000"/>
                </a:schemeClr>
              </a:solidFill>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l-GR" sz="2000" b="1" i="1" dirty="0" smtClean="0">
              <a:solidFill>
                <a:schemeClr val="accent1">
                  <a:lumMod val="75000"/>
                </a:schemeClr>
              </a:solidFill>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l-GR" sz="2000" b="1" i="1" dirty="0" smtClean="0">
              <a:solidFill>
                <a:schemeClr val="accent1">
                  <a:lumMod val="75000"/>
                </a:schemeClr>
              </a:solidFill>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l-GR" sz="2000" b="1" i="1" dirty="0" smtClean="0">
              <a:solidFill>
                <a:schemeClr val="accent1">
                  <a:lumMod val="75000"/>
                </a:schemeClr>
              </a:solidFill>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1170974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601807"/>
          </a:xfrm>
          <a:prstGeom prst="rect">
            <a:avLst/>
          </a:prstGeom>
        </p:spPr>
        <p:txBody>
          <a:bodyPr wrap="square">
            <a:spAutoFit/>
          </a:bodyPr>
          <a:lstStyle/>
          <a:p>
            <a:pPr algn="ctr"/>
            <a:endParaRPr lang="el-GR" sz="2000" b="1" u="sng"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Πρόοδος του Έργου από πλευράς Κοινοτικού Συμβουλίου </a:t>
            </a:r>
            <a:r>
              <a:rPr lang="el-GR" sz="2000" b="1" u="sng" dirty="0" err="1" smtClean="0">
                <a:solidFill>
                  <a:schemeClr val="accent1">
                    <a:lumMod val="75000"/>
                  </a:schemeClr>
                </a:solidFill>
                <a:latin typeface="Arial" pitchFamily="34" charset="0"/>
                <a:ea typeface="Calibri" panose="020F0502020204030204" pitchFamily="34" charset="0"/>
                <a:cs typeface="Arial" pitchFamily="34" charset="0"/>
              </a:rPr>
              <a:t>Παλώδιας</a:t>
            </a: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 </a:t>
            </a:r>
          </a:p>
          <a:p>
            <a:endParaRPr lang="el-GR" sz="2000" b="1" i="1" u="sng" dirty="0" smtClean="0">
              <a:solidFill>
                <a:schemeClr val="accent1">
                  <a:lumMod val="75000"/>
                </a:schemeClr>
              </a:solidFill>
              <a:latin typeface="Arial" pitchFamily="34" charset="0"/>
              <a:ea typeface="Calibri" panose="020F0502020204030204" pitchFamily="34" charset="0"/>
              <a:cs typeface="Arial" pitchFamily="34" charset="0"/>
            </a:endParaRPr>
          </a:p>
          <a:p>
            <a:pPr algn="just"/>
            <a:r>
              <a:rPr lang="el-GR" sz="2000" dirty="0" smtClean="0">
                <a:latin typeface="Arial" pitchFamily="34" charset="0"/>
                <a:ea typeface="Calibri" panose="020F0502020204030204" pitchFamily="34" charset="0"/>
                <a:cs typeface="Arial" pitchFamily="34" charset="0"/>
              </a:rPr>
              <a:t>      </a:t>
            </a:r>
            <a:r>
              <a:rPr lang="el-GR" dirty="0" smtClean="0">
                <a:latin typeface="Arial" pitchFamily="34" charset="0"/>
                <a:ea typeface="Calibri" panose="020F0502020204030204" pitchFamily="34" charset="0"/>
                <a:cs typeface="Arial" pitchFamily="34" charset="0"/>
              </a:rPr>
              <a:t>Έχουν υλοποιηθεί όλα τα παραδοτέα. Συγκεκριμένα</a:t>
            </a:r>
            <a:r>
              <a:rPr lang="en-GB" dirty="0" smtClean="0">
                <a:latin typeface="Arial" pitchFamily="34" charset="0"/>
                <a:ea typeface="Calibri" panose="020F0502020204030204" pitchFamily="34" charset="0"/>
                <a:cs typeface="Arial" pitchFamily="34" charset="0"/>
              </a:rPr>
              <a:t>:</a:t>
            </a:r>
            <a:endParaRPr lang="el-GR" dirty="0" smtClean="0">
              <a:latin typeface="Arial" pitchFamily="34" charset="0"/>
              <a:ea typeface="Calibri" panose="020F0502020204030204" pitchFamily="34" charset="0"/>
              <a:cs typeface="Arial" pitchFamily="34" charset="0"/>
            </a:endParaRPr>
          </a:p>
          <a:p>
            <a:pPr algn="just"/>
            <a:endParaRPr lang="en-GB" dirty="0" smtClean="0">
              <a:latin typeface="Arial" pitchFamily="34" charset="0"/>
              <a:ea typeface="Calibri" panose="020F0502020204030204" pitchFamily="34" charset="0"/>
              <a:cs typeface="Arial" pitchFamily="34" charset="0"/>
            </a:endParaRPr>
          </a:p>
          <a:p>
            <a:pPr marL="342900" indent="-342900" algn="just">
              <a:buFont typeface="Wingdings" pitchFamily="2" charset="2"/>
              <a:buChar char="Ø"/>
            </a:pPr>
            <a:r>
              <a:rPr lang="el-GR" i="1" dirty="0" smtClean="0">
                <a:latin typeface="Arial" pitchFamily="34" charset="0"/>
                <a:ea typeface="Calibri" panose="020F0502020204030204" pitchFamily="34" charset="0"/>
                <a:cs typeface="Arial" pitchFamily="34" charset="0"/>
              </a:rPr>
              <a:t>Στις 31/10/2018 και στις 20/04/2019 πραγματοποιήθηκαν ημερίδες ενημέρωσης των αρμόδιων φορέων στην Κοινότητα </a:t>
            </a:r>
            <a:r>
              <a:rPr lang="el-GR" i="1" dirty="0" err="1" smtClean="0">
                <a:latin typeface="Arial" pitchFamily="34" charset="0"/>
                <a:ea typeface="Calibri" panose="020F0502020204030204" pitchFamily="34" charset="0"/>
                <a:cs typeface="Arial" pitchFamily="34" charset="0"/>
              </a:rPr>
              <a:t>Παλώδιας</a:t>
            </a:r>
            <a:r>
              <a:rPr lang="el-GR" i="1" dirty="0" smtClean="0">
                <a:latin typeface="Arial" pitchFamily="34" charset="0"/>
                <a:ea typeface="Calibri" panose="020F0502020204030204" pitchFamily="34" charset="0"/>
                <a:cs typeface="Arial" pitchFamily="34" charset="0"/>
              </a:rPr>
              <a:t> (παραδοτέο 2.4.1). Στις ημερίδες έγινε αναφορά για τον τρόπο λειτουργίας του  καινοτόμου συστήματος διαχείρισης </a:t>
            </a:r>
            <a:r>
              <a:rPr lang="el-GR" i="1" dirty="0" err="1" smtClean="0">
                <a:latin typeface="Arial" pitchFamily="34" charset="0"/>
                <a:ea typeface="Calibri" panose="020F0502020204030204" pitchFamily="34" charset="0"/>
                <a:cs typeface="Arial" pitchFamily="34" charset="0"/>
              </a:rPr>
              <a:t>βιοαποβλήτων</a:t>
            </a:r>
            <a:r>
              <a:rPr lang="el-GR" b="1" i="1" dirty="0" smtClean="0">
                <a:latin typeface="Arial" pitchFamily="34" charset="0"/>
                <a:ea typeface="Calibri" panose="020F0502020204030204" pitchFamily="34" charset="0"/>
                <a:cs typeface="Arial" pitchFamily="34" charset="0"/>
              </a:rPr>
              <a:t>. </a:t>
            </a:r>
            <a:endParaRPr lang="en-GB" b="1" i="1" dirty="0" smtClean="0">
              <a:latin typeface="Arial" pitchFamily="34" charset="0"/>
              <a:ea typeface="Calibri" panose="020F0502020204030204" pitchFamily="34" charset="0"/>
              <a:cs typeface="Arial" pitchFamily="34" charset="0"/>
            </a:endParaRPr>
          </a:p>
          <a:p>
            <a:pPr algn="just"/>
            <a:endParaRPr lang="el-GR" b="1" i="1" u="sng" dirty="0">
              <a:latin typeface="Arial" pitchFamily="34" charset="0"/>
              <a:ea typeface="Calibri" panose="020F0502020204030204" pitchFamily="34" charset="0"/>
              <a:cs typeface="Arial" pitchFamily="34" charset="0"/>
            </a:endParaRPr>
          </a:p>
          <a:p>
            <a:pPr marL="342900" indent="-342900" algn="just">
              <a:buFont typeface="Wingdings" pitchFamily="2" charset="2"/>
              <a:buChar char="Ø"/>
            </a:pPr>
            <a:r>
              <a:rPr lang="el-GR" dirty="0" smtClean="0">
                <a:latin typeface="Arial" pitchFamily="34" charset="0"/>
                <a:ea typeface="Calibri" panose="020F0502020204030204" pitchFamily="34" charset="0"/>
                <a:cs typeface="Arial" pitchFamily="34" charset="0"/>
              </a:rPr>
              <a:t>Στις 23/11/2019 πραγματοποιήθηκε η ενημερωτική εκδήλωση για το ευρύ κοινό (παραδοτέο 2.4.2). Οι συμμετέχοντες ενημερώθηκαν μέσω της χρήσης πληροφοριακού υλικού (φυλλάδια) του έργου με πληροφορίες σχετικά με τον στόχο, τις δράσεις και τα αναμενόμενα αποτελέσματα. Το κύριο πεδίο εφαρμογής των εκδηλώσεων είναι η </a:t>
            </a:r>
          </a:p>
          <a:p>
            <a:pPr algn="just"/>
            <a:r>
              <a:rPr lang="el-GR" dirty="0" smtClean="0">
                <a:latin typeface="Arial" pitchFamily="34" charset="0"/>
                <a:ea typeface="Calibri" panose="020F0502020204030204" pitchFamily="34" charset="0"/>
                <a:cs typeface="Arial" pitchFamily="34" charset="0"/>
              </a:rPr>
              <a:t>      ευαισθητοποίηση του κοινού σχετικά με τις  περιβαλλοντικές πιέσεις    </a:t>
            </a:r>
          </a:p>
          <a:p>
            <a:pPr algn="just"/>
            <a:r>
              <a:rPr lang="el-GR" dirty="0" smtClean="0">
                <a:latin typeface="Arial" pitchFamily="34" charset="0"/>
                <a:ea typeface="Calibri" panose="020F0502020204030204" pitchFamily="34" charset="0"/>
                <a:cs typeface="Arial" pitchFamily="34" charset="0"/>
              </a:rPr>
              <a:t>      που συνδέονται με τις επιλογές της παραγωγής και της διαχείρισης των       </a:t>
            </a:r>
          </a:p>
          <a:p>
            <a:pPr algn="just"/>
            <a:r>
              <a:rPr lang="el-GR" dirty="0" smtClean="0">
                <a:latin typeface="Arial" pitchFamily="34" charset="0"/>
                <a:ea typeface="Calibri" panose="020F0502020204030204" pitchFamily="34" charset="0"/>
                <a:cs typeface="Arial" pitchFamily="34" charset="0"/>
              </a:rPr>
              <a:t>      αποβλήτων, τονίζοντας τη σημασία της ορθής διαχείρισης των   </a:t>
            </a:r>
          </a:p>
          <a:p>
            <a:pPr algn="just"/>
            <a:r>
              <a:rPr lang="el-GR" dirty="0" smtClean="0">
                <a:latin typeface="Arial" pitchFamily="34" charset="0"/>
                <a:ea typeface="Calibri" panose="020F0502020204030204" pitchFamily="34" charset="0"/>
                <a:cs typeface="Arial" pitchFamily="34" charset="0"/>
              </a:rPr>
              <a:t>      </a:t>
            </a:r>
            <a:r>
              <a:rPr lang="el-GR" dirty="0" err="1" smtClean="0">
                <a:latin typeface="Arial" pitchFamily="34" charset="0"/>
                <a:ea typeface="Calibri" panose="020F0502020204030204" pitchFamily="34" charset="0"/>
                <a:cs typeface="Arial" pitchFamily="34" charset="0"/>
              </a:rPr>
              <a:t>βιοαποβλήτων</a:t>
            </a:r>
            <a:r>
              <a:rPr lang="el-GR" dirty="0" smtClean="0">
                <a:latin typeface="Arial" pitchFamily="34" charset="0"/>
                <a:ea typeface="Calibri" panose="020F0502020204030204" pitchFamily="34" charset="0"/>
                <a:cs typeface="Arial" pitchFamily="34" charset="0"/>
              </a:rPr>
              <a:t>.</a:t>
            </a:r>
            <a:r>
              <a:rPr lang="el-GR" b="1" i="1" dirty="0" smtClean="0">
                <a:solidFill>
                  <a:schemeClr val="accent1">
                    <a:lumMod val="75000"/>
                  </a:schemeClr>
                </a:solidFill>
                <a:latin typeface="Arial" pitchFamily="34" charset="0"/>
                <a:ea typeface="Calibri" panose="020F0502020204030204" pitchFamily="34" charset="0"/>
                <a:cs typeface="Arial" pitchFamily="34" charset="0"/>
              </a:rPr>
              <a:t>         </a:t>
            </a: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999045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324808"/>
          </a:xfrm>
          <a:prstGeom prst="rect">
            <a:avLst/>
          </a:prstGeom>
        </p:spPr>
        <p:txBody>
          <a:bodyPr wrap="square">
            <a:spAutoFit/>
          </a:bodyPr>
          <a:lstStyle/>
          <a:p>
            <a:pPr algn="ctr"/>
            <a:endParaRPr lang="el-GR" sz="2400" b="1" u="sng"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Πρόοδος του Έργου από πλευράς Κοινοτικού Συμβουλίου </a:t>
            </a:r>
            <a:r>
              <a:rPr lang="el-GR" sz="2000" b="1" u="sng" dirty="0" err="1" smtClean="0">
                <a:solidFill>
                  <a:schemeClr val="accent1">
                    <a:lumMod val="75000"/>
                  </a:schemeClr>
                </a:solidFill>
                <a:latin typeface="Arial" pitchFamily="34" charset="0"/>
                <a:ea typeface="Calibri" panose="020F0502020204030204" pitchFamily="34" charset="0"/>
                <a:cs typeface="Arial" pitchFamily="34" charset="0"/>
              </a:rPr>
              <a:t>Παλώδιας</a:t>
            </a: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 </a:t>
            </a:r>
          </a:p>
          <a:p>
            <a:endParaRPr lang="el-GR" sz="2000" dirty="0">
              <a:latin typeface="Arial" pitchFamily="34" charset="0"/>
              <a:ea typeface="Calibri" panose="020F0502020204030204" pitchFamily="34" charset="0"/>
              <a:cs typeface="Arial" pitchFamily="34" charset="0"/>
            </a:endParaRPr>
          </a:p>
          <a:p>
            <a:pPr marL="342900" indent="-342900" algn="just">
              <a:buFont typeface="Arial" pitchFamily="34" charset="0"/>
              <a:buChar char="•"/>
            </a:pPr>
            <a:r>
              <a:rPr lang="el-GR" dirty="0" smtClean="0">
                <a:latin typeface="Arial" pitchFamily="34" charset="0"/>
                <a:ea typeface="Calibri" panose="020F0502020204030204" pitchFamily="34" charset="0"/>
                <a:cs typeface="Arial" pitchFamily="34" charset="0"/>
              </a:rPr>
              <a:t>Δημιουργήθηκε περίπτερο πληροφοριών όπου οι πολίτες ενημερώνονταν για το έργο και προμηθεύονταν πληροφοριακό υλικό. Επίσης δημιουργήθηκε και στελεχώθηκε τηλεφωνική γραμμή εξυπηρέτησης για παροχή </a:t>
            </a:r>
            <a:r>
              <a:rPr lang="el-GR" dirty="0" smtClean="0">
                <a:latin typeface="Arial" pitchFamily="34" charset="0"/>
                <a:ea typeface="Calibri" panose="020F0502020204030204" pitchFamily="34" charset="0"/>
                <a:cs typeface="Arial" pitchFamily="34" charset="0"/>
              </a:rPr>
              <a:t>πληροφοριών </a:t>
            </a:r>
            <a:r>
              <a:rPr lang="el-GR" dirty="0" smtClean="0">
                <a:latin typeface="Arial" pitchFamily="34" charset="0"/>
                <a:ea typeface="Calibri" panose="020F0502020204030204" pitchFamily="34" charset="0"/>
                <a:cs typeface="Arial" pitchFamily="34" charset="0"/>
              </a:rPr>
              <a:t>(παραδοτέο 2.4.3</a:t>
            </a:r>
            <a:r>
              <a:rPr lang="el-GR" dirty="0" smtClean="0">
                <a:latin typeface="Arial" pitchFamily="34" charset="0"/>
                <a:ea typeface="Calibri" panose="020F0502020204030204" pitchFamily="34" charset="0"/>
                <a:cs typeface="Arial" pitchFamily="34" charset="0"/>
              </a:rPr>
              <a:t>)</a:t>
            </a:r>
            <a:r>
              <a:rPr lang="en-US" dirty="0" smtClean="0">
                <a:latin typeface="Arial" pitchFamily="34" charset="0"/>
                <a:ea typeface="Calibri" panose="020F0502020204030204" pitchFamily="34" charset="0"/>
                <a:cs typeface="Arial" pitchFamily="34" charset="0"/>
              </a:rPr>
              <a:t>.</a:t>
            </a:r>
            <a:endParaRPr lang="el-GR" dirty="0" smtClean="0">
              <a:latin typeface="Arial" pitchFamily="34" charset="0"/>
              <a:ea typeface="Calibri" panose="020F0502020204030204" pitchFamily="34" charset="0"/>
              <a:cs typeface="Arial" pitchFamily="34" charset="0"/>
            </a:endParaRPr>
          </a:p>
          <a:p>
            <a:endParaRPr lang="el-GR" sz="2000" dirty="0" smtClean="0">
              <a:latin typeface="+mj-lt"/>
              <a:ea typeface="Calibri" panose="020F0502020204030204" pitchFamily="34" charset="0"/>
            </a:endParaRPr>
          </a:p>
          <a:p>
            <a:r>
              <a:rPr lang="el-GR" sz="2000" dirty="0" smtClean="0">
                <a:latin typeface="+mj-lt"/>
                <a:ea typeface="Calibri" panose="020F0502020204030204" pitchFamily="34" charset="0"/>
              </a:rPr>
              <a:t>       </a:t>
            </a:r>
            <a:r>
              <a:rPr lang="el-GR" sz="1200" b="1" i="1" dirty="0" smtClean="0">
                <a:solidFill>
                  <a:schemeClr val="accent1">
                    <a:lumMod val="75000"/>
                  </a:schemeClr>
                </a:solidFill>
                <a:latin typeface="Corbel" panose="020B0503020204020204" pitchFamily="34" charset="0"/>
                <a:ea typeface="Calibri" panose="020F0502020204030204" pitchFamily="34" charset="0"/>
              </a:rPr>
              <a:t>         </a:t>
            </a: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16" name="Picture 2" descr="E:\DCIM\102CANON\IMG_7112.JPG"/>
          <p:cNvPicPr>
            <a:picLocks noChangeAspect="1" noChangeArrowheads="1"/>
          </p:cNvPicPr>
          <p:nvPr/>
        </p:nvPicPr>
        <p:blipFill>
          <a:blip r:embed="rId4"/>
          <a:srcRect/>
          <a:stretch>
            <a:fillRect/>
          </a:stretch>
        </p:blipFill>
        <p:spPr bwMode="auto">
          <a:xfrm>
            <a:off x="3143795" y="2651488"/>
            <a:ext cx="4124868" cy="3093652"/>
          </a:xfrm>
          <a:prstGeom prst="rect">
            <a:avLst/>
          </a:prstGeom>
          <a:noFill/>
        </p:spPr>
      </p:pic>
    </p:spTree>
    <p:extLst>
      <p:ext uri="{BB962C8B-B14F-4D97-AF65-F5344CB8AC3E}">
        <p14:creationId xmlns:p14="http://schemas.microsoft.com/office/powerpoint/2010/main" val="3865553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524863"/>
          </a:xfrm>
          <a:prstGeom prst="rect">
            <a:avLst/>
          </a:prstGeom>
        </p:spPr>
        <p:txBody>
          <a:bodyPr wrap="square">
            <a:spAutoFit/>
          </a:bodyPr>
          <a:lstStyle/>
          <a:p>
            <a:pPr algn="ctr"/>
            <a:endParaRPr lang="el-GR" sz="2400" b="1" u="sng" dirty="0" smtClean="0">
              <a:solidFill>
                <a:schemeClr val="accent1">
                  <a:lumMod val="75000"/>
                </a:schemeClr>
              </a:solidFill>
              <a:latin typeface="Corbel" panose="020B0503020204020204" pitchFamily="34" charset="0"/>
              <a:ea typeface="Calibri" panose="020F0502020204030204" pitchFamily="34" charset="0"/>
              <a:cs typeface="Arial" pitchFamily="34" charset="0"/>
            </a:endParaRPr>
          </a:p>
          <a:p>
            <a:pPr algn="ct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Πρόοδος του Έργου από πλευράς Κοινοτικού Συμβουλίου </a:t>
            </a:r>
            <a:r>
              <a:rPr lang="el-GR" sz="2000" b="1" u="sng" dirty="0" err="1" smtClean="0">
                <a:solidFill>
                  <a:schemeClr val="accent1">
                    <a:lumMod val="75000"/>
                  </a:schemeClr>
                </a:solidFill>
                <a:latin typeface="Arial" pitchFamily="34" charset="0"/>
                <a:ea typeface="Calibri" panose="020F0502020204030204" pitchFamily="34" charset="0"/>
                <a:cs typeface="Arial" pitchFamily="34" charset="0"/>
              </a:rPr>
              <a:t>Παλώδιας</a:t>
            </a: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 </a:t>
            </a:r>
          </a:p>
          <a:p>
            <a:pPr marL="342900" indent="-342900"/>
            <a:endParaRPr lang="el-GR" sz="2000" dirty="0" smtClean="0">
              <a:latin typeface="Corbel" panose="020B0503020204020204" pitchFamily="34" charset="0"/>
              <a:ea typeface="Calibri" panose="020F0502020204030204" pitchFamily="34" charset="0"/>
            </a:endParaRPr>
          </a:p>
          <a:p>
            <a:pPr marL="342900" indent="-342900">
              <a:buFont typeface="Wingdings" pitchFamily="2" charset="2"/>
              <a:buChar char="Ø"/>
            </a:pPr>
            <a:r>
              <a:rPr lang="el-GR" dirty="0" smtClean="0">
                <a:latin typeface="Arial" pitchFamily="34" charset="0"/>
                <a:ea typeface="Calibri" panose="020F0502020204030204" pitchFamily="34" charset="0"/>
                <a:cs typeface="Arial" pitchFamily="34" charset="0"/>
              </a:rPr>
              <a:t>Έγινε προμήθεια 80 συστημάτων οικιακής ξήρανσης οργανικών αποβλήτων με κόστος  €29673.84. Οι συσκευές παραχωρήθηκαν  σε υποστατικά της </a:t>
            </a:r>
            <a:r>
              <a:rPr lang="el-GR" dirty="0" smtClean="0">
                <a:latin typeface="Arial" pitchFamily="34" charset="0"/>
                <a:ea typeface="Calibri" panose="020F0502020204030204" pitchFamily="34" charset="0"/>
                <a:cs typeface="Arial" pitchFamily="34" charset="0"/>
              </a:rPr>
              <a:t>Κοινότητας </a:t>
            </a:r>
            <a:r>
              <a:rPr lang="el-GR" dirty="0" smtClean="0">
                <a:latin typeface="Arial" pitchFamily="34" charset="0"/>
                <a:ea typeface="Calibri" panose="020F0502020204030204" pitchFamily="34" charset="0"/>
                <a:cs typeface="Arial" pitchFamily="34" charset="0"/>
              </a:rPr>
              <a:t>(παραδοτέο 4.4.2</a:t>
            </a:r>
            <a:r>
              <a:rPr lang="el-GR" dirty="0" smtClean="0">
                <a:latin typeface="Arial" pitchFamily="34" charset="0"/>
                <a:ea typeface="Calibri" panose="020F0502020204030204" pitchFamily="34" charset="0"/>
                <a:cs typeface="Arial" pitchFamily="34" charset="0"/>
              </a:rPr>
              <a:t>)</a:t>
            </a:r>
            <a:r>
              <a:rPr lang="en-US" dirty="0" smtClean="0">
                <a:latin typeface="Arial" pitchFamily="34" charset="0"/>
                <a:ea typeface="Calibri" panose="020F0502020204030204" pitchFamily="34" charset="0"/>
                <a:cs typeface="Arial" pitchFamily="34" charset="0"/>
              </a:rPr>
              <a:t>.</a:t>
            </a:r>
            <a:endParaRPr lang="el-GR" dirty="0" smtClean="0">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l-GR" dirty="0" smtClean="0">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l-GR" dirty="0" smtClean="0">
              <a:latin typeface="Arial" pitchFamily="34" charset="0"/>
              <a:ea typeface="Calibri" panose="020F0502020204030204" pitchFamily="34" charset="0"/>
              <a:cs typeface="Arial" pitchFamily="34" charset="0"/>
            </a:endParaRPr>
          </a:p>
          <a:p>
            <a:pPr marL="342900" indent="-342900">
              <a:buFont typeface="Arial" pitchFamily="34" charset="0"/>
              <a:buChar char="•"/>
            </a:pPr>
            <a:endParaRPr lang="el-GR" sz="2000" dirty="0" smtClean="0">
              <a:latin typeface="+mj-lt"/>
              <a:ea typeface="Calibri" panose="020F0502020204030204" pitchFamily="34" charset="0"/>
            </a:endParaRPr>
          </a:p>
          <a:p>
            <a:pPr marL="342900" indent="-342900">
              <a:buFont typeface="Arial" pitchFamily="34" charset="0"/>
              <a:buChar char="•"/>
            </a:pPr>
            <a:endParaRPr lang="el-GR" sz="2000" dirty="0" smtClean="0">
              <a:latin typeface="+mj-lt"/>
              <a:ea typeface="Calibri" panose="020F0502020204030204" pitchFamily="34" charset="0"/>
            </a:endParaRPr>
          </a:p>
          <a:p>
            <a:pPr marL="342900" indent="-342900">
              <a:buFont typeface="Arial" pitchFamily="34" charset="0"/>
              <a:buChar char="•"/>
            </a:pPr>
            <a:endParaRPr lang="el-GR" sz="2000" dirty="0" smtClean="0">
              <a:latin typeface="+mj-lt"/>
              <a:ea typeface="Calibri" panose="020F0502020204030204" pitchFamily="34" charset="0"/>
            </a:endParaRPr>
          </a:p>
          <a:p>
            <a:pPr marL="342900" indent="-342900">
              <a:buFont typeface="Arial" pitchFamily="34" charset="0"/>
              <a:buChar char="•"/>
            </a:pPr>
            <a:endParaRPr lang="el-GR" sz="2000" dirty="0" smtClean="0">
              <a:latin typeface="+mj-lt"/>
              <a:ea typeface="Calibri" panose="020F0502020204030204" pitchFamily="34" charset="0"/>
            </a:endParaRPr>
          </a:p>
          <a:p>
            <a:pPr marL="342900" indent="-342900">
              <a:buFont typeface="Arial" pitchFamily="34" charset="0"/>
              <a:buChar char="•"/>
            </a:pPr>
            <a:endParaRPr lang="el-GR" sz="2000" dirty="0" smtClean="0">
              <a:latin typeface="+mj-lt"/>
              <a:ea typeface="Calibri" panose="020F0502020204030204" pitchFamily="34" charset="0"/>
            </a:endParaRPr>
          </a:p>
          <a:p>
            <a:pPr marL="342900" indent="-342900">
              <a:buFont typeface="Arial" pitchFamily="34" charset="0"/>
              <a:buChar char="•"/>
            </a:pPr>
            <a:endParaRPr lang="el-GR" sz="2000" dirty="0" smtClean="0">
              <a:latin typeface="+mj-lt"/>
              <a:ea typeface="Calibri" panose="020F0502020204030204" pitchFamily="34" charset="0"/>
            </a:endParaRPr>
          </a:p>
          <a:p>
            <a:r>
              <a:rPr lang="el-GR" sz="2000" dirty="0" smtClean="0">
                <a:latin typeface="+mj-lt"/>
                <a:ea typeface="Calibri" panose="020F0502020204030204" pitchFamily="34" charset="0"/>
              </a:rPr>
              <a:t>       </a:t>
            </a:r>
            <a:r>
              <a:rPr lang="el-GR" sz="1200" b="1" i="1" dirty="0" smtClean="0">
                <a:solidFill>
                  <a:schemeClr val="accent1">
                    <a:lumMod val="75000"/>
                  </a:schemeClr>
                </a:solidFill>
                <a:latin typeface="Corbel" panose="020B0503020204020204" pitchFamily="34" charset="0"/>
                <a:ea typeface="Calibri" panose="020F0502020204030204" pitchFamily="34" charset="0"/>
              </a:rPr>
              <a:t>         </a:t>
            </a: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235" y="2534582"/>
            <a:ext cx="3213462" cy="321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588" y="2521132"/>
            <a:ext cx="3265714" cy="3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55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2170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601" y="1795033"/>
            <a:ext cx="3469299" cy="346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550" y="1841863"/>
            <a:ext cx="3409406" cy="340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 Ορθογώνιο"/>
          <p:cNvSpPr/>
          <p:nvPr/>
        </p:nvSpPr>
        <p:spPr>
          <a:xfrm>
            <a:off x="1319350" y="467138"/>
            <a:ext cx="7850776" cy="707886"/>
          </a:xfrm>
          <a:prstGeom prst="rect">
            <a:avLst/>
          </a:prstGeom>
        </p:spPr>
        <p:txBody>
          <a:bodyPr wrap="square">
            <a:spAutoFit/>
          </a:bodyPr>
          <a:lstStyle/>
          <a:p>
            <a:pPr algn="ct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Πρόοδος του Έργου από πλευράς Κοινοτικού Συμβουλίου </a:t>
            </a:r>
            <a:r>
              <a:rPr lang="el-GR" sz="2000" b="1" u="sng" dirty="0" err="1" smtClean="0">
                <a:solidFill>
                  <a:schemeClr val="accent1">
                    <a:lumMod val="75000"/>
                  </a:schemeClr>
                </a:solidFill>
                <a:latin typeface="Arial" pitchFamily="34" charset="0"/>
                <a:ea typeface="Calibri" panose="020F0502020204030204" pitchFamily="34" charset="0"/>
                <a:cs typeface="Arial" pitchFamily="34" charset="0"/>
              </a:rPr>
              <a:t>Παλώδιας</a:t>
            </a: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 </a:t>
            </a:r>
          </a:p>
        </p:txBody>
      </p:sp>
    </p:spTree>
    <p:extLst>
      <p:ext uri="{BB962C8B-B14F-4D97-AF65-F5344CB8AC3E}">
        <p14:creationId xmlns:p14="http://schemas.microsoft.com/office/powerpoint/2010/main" val="59168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6217087"/>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
        <p:nvSpPr>
          <p:cNvPr id="16" name="15 - Ορθογώνιο"/>
          <p:cNvSpPr/>
          <p:nvPr/>
        </p:nvSpPr>
        <p:spPr>
          <a:xfrm>
            <a:off x="1815737" y="1384664"/>
            <a:ext cx="7249886" cy="369332"/>
          </a:xfrm>
          <a:prstGeom prst="rect">
            <a:avLst/>
          </a:prstGeom>
        </p:spPr>
        <p:txBody>
          <a:bodyPr wrap="square">
            <a:spAutoFit/>
          </a:bodyPr>
          <a:lstStyle/>
          <a:p>
            <a:pPr>
              <a:buFont typeface="Wingdings" pitchFamily="2" charset="2"/>
              <a:buChar char="Ø"/>
            </a:pPr>
            <a:r>
              <a:rPr lang="el-GR" dirty="0" smtClean="0">
                <a:latin typeface="Arial" pitchFamily="34" charset="0"/>
                <a:ea typeface="Calibri" panose="020F0502020204030204" pitchFamily="34" charset="0"/>
                <a:cs typeface="Arial" pitchFamily="34" charset="0"/>
              </a:rPr>
              <a:t> Έγινε αγορά </a:t>
            </a:r>
            <a:r>
              <a:rPr lang="el-GR" dirty="0" err="1" smtClean="0">
                <a:latin typeface="Arial" pitchFamily="34" charset="0"/>
                <a:ea typeface="Calibri" panose="020F0502020204030204" pitchFamily="34" charset="0"/>
                <a:cs typeface="Arial" pitchFamily="34" charset="0"/>
              </a:rPr>
              <a:t>κλαδοτεμαχιστή</a:t>
            </a:r>
            <a:r>
              <a:rPr lang="el-GR" dirty="0" smtClean="0">
                <a:latin typeface="Arial" pitchFamily="34" charset="0"/>
                <a:ea typeface="Calibri" panose="020F0502020204030204" pitchFamily="34" charset="0"/>
                <a:cs typeface="Arial" pitchFamily="34" charset="0"/>
              </a:rPr>
              <a:t> με κόστος €4522. (παραδοτέο 4.4.2)</a:t>
            </a:r>
            <a:endParaRPr lang="en-US" dirty="0"/>
          </a:p>
        </p:txBody>
      </p:sp>
      <p:sp>
        <p:nvSpPr>
          <p:cNvPr id="17" name="16 - Ορθογώνιο"/>
          <p:cNvSpPr/>
          <p:nvPr/>
        </p:nvSpPr>
        <p:spPr>
          <a:xfrm>
            <a:off x="1558833" y="470004"/>
            <a:ext cx="7480663" cy="707886"/>
          </a:xfrm>
          <a:prstGeom prst="rect">
            <a:avLst/>
          </a:prstGeom>
        </p:spPr>
        <p:txBody>
          <a:bodyPr wrap="square">
            <a:spAutoFit/>
          </a:bodyPr>
          <a:lstStyle/>
          <a:p>
            <a:pPr algn="ct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Πρόοδος του Έργου από πλευράς Κοινοτικού Συμβουλίου </a:t>
            </a:r>
            <a:r>
              <a:rPr lang="el-GR" sz="2000" b="1" u="sng" dirty="0" err="1" smtClean="0">
                <a:solidFill>
                  <a:schemeClr val="accent1">
                    <a:lumMod val="75000"/>
                  </a:schemeClr>
                </a:solidFill>
                <a:latin typeface="Arial" pitchFamily="34" charset="0"/>
                <a:ea typeface="Calibri" panose="020F0502020204030204" pitchFamily="34" charset="0"/>
                <a:cs typeface="Arial" pitchFamily="34" charset="0"/>
              </a:rPr>
              <a:t>Παλώδιας</a:t>
            </a:r>
            <a:r>
              <a:rPr lang="el-GR" sz="2000" b="1" u="sng" dirty="0" smtClean="0">
                <a:solidFill>
                  <a:schemeClr val="accent1">
                    <a:lumMod val="75000"/>
                  </a:schemeClr>
                </a:solidFill>
                <a:latin typeface="Arial" pitchFamily="34" charset="0"/>
                <a:ea typeface="Calibri" panose="020F0502020204030204" pitchFamily="34" charset="0"/>
                <a:cs typeface="Arial" pitchFamily="34" charset="0"/>
              </a:rPr>
              <a:t> </a:t>
            </a:r>
          </a:p>
        </p:txBody>
      </p:sp>
      <p:pic>
        <p:nvPicPr>
          <p:cNvPr id="18" name="Picture 2" descr="E:\DCIM\102CANON\IMG_7123.JPG"/>
          <p:cNvPicPr>
            <a:picLocks noChangeAspect="1" noChangeArrowheads="1"/>
          </p:cNvPicPr>
          <p:nvPr/>
        </p:nvPicPr>
        <p:blipFill>
          <a:blip r:embed="rId4"/>
          <a:srcRect/>
          <a:stretch>
            <a:fillRect/>
          </a:stretch>
        </p:blipFill>
        <p:spPr bwMode="auto">
          <a:xfrm>
            <a:off x="3187337" y="2039644"/>
            <a:ext cx="4502421" cy="3376816"/>
          </a:xfrm>
          <a:prstGeom prst="rect">
            <a:avLst/>
          </a:prstGeom>
          <a:noFill/>
        </p:spPr>
      </p:pic>
    </p:spTree>
    <p:extLst>
      <p:ext uri="{BB962C8B-B14F-4D97-AF65-F5344CB8AC3E}">
        <p14:creationId xmlns:p14="http://schemas.microsoft.com/office/powerpoint/2010/main" val="2070051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09722" cy="7063472"/>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r>
              <a:rPr lang="el-GR" sz="2800" b="1" i="1" u="sng" dirty="0" smtClean="0">
                <a:solidFill>
                  <a:schemeClr val="accent1">
                    <a:lumMod val="75000"/>
                  </a:schemeClr>
                </a:solidFill>
                <a:latin typeface="Arial" pitchFamily="34" charset="0"/>
                <a:ea typeface="Calibri" panose="020F0502020204030204" pitchFamily="34" charset="0"/>
                <a:cs typeface="Arial" pitchFamily="34" charset="0"/>
              </a:rPr>
              <a:t>Προμήθεια Κλαδοτεμαχιστή</a:t>
            </a:r>
          </a:p>
          <a:p>
            <a:pPr algn="ctr"/>
            <a:endParaRPr lang="en-US" sz="1200" b="1" i="1" dirty="0" smtClean="0">
              <a:solidFill>
                <a:schemeClr val="accent1">
                  <a:lumMod val="75000"/>
                </a:schemeClr>
              </a:solidFill>
              <a:latin typeface="Arial" pitchFamily="34" charset="0"/>
              <a:ea typeface="Calibri" panose="020F0502020204030204" pitchFamily="34" charset="0"/>
              <a:cs typeface="Arial" pitchFamily="34" charset="0"/>
            </a:endParaRPr>
          </a:p>
          <a:p>
            <a:pPr>
              <a:spcAft>
                <a:spcPts val="1800"/>
              </a:spcAft>
            </a:pPr>
            <a:r>
              <a:rPr lang="el-GR" b="1" dirty="0" smtClean="0">
                <a:solidFill>
                  <a:schemeClr val="accent1">
                    <a:lumMod val="75000"/>
                  </a:schemeClr>
                </a:solidFill>
                <a:latin typeface="Arial" pitchFamily="34" charset="0"/>
                <a:ea typeface="Calibri" panose="020F0502020204030204" pitchFamily="34" charset="0"/>
                <a:cs typeface="Arial" pitchFamily="34" charset="0"/>
              </a:rPr>
              <a:t> </a:t>
            </a:r>
            <a:r>
              <a:rPr lang="el-GR" dirty="0" smtClean="0">
                <a:latin typeface="Arial" pitchFamily="34" charset="0"/>
                <a:ea typeface="Calibri" panose="020F0502020204030204" pitchFamily="34" charset="0"/>
                <a:cs typeface="Arial" pitchFamily="34" charset="0"/>
              </a:rPr>
              <a:t>Το Κοινοτικό Συμβούλιο μετά και από το κλείσιμο του σκυβαλότοπου Βατί έχει σταματήσει την </a:t>
            </a:r>
            <a:r>
              <a:rPr lang="el-GR" dirty="0" smtClean="0">
                <a:latin typeface="Arial" pitchFamily="34" charset="0"/>
                <a:ea typeface="Calibri" panose="020F0502020204030204" pitchFamily="34" charset="0"/>
                <a:cs typeface="Arial" pitchFamily="34" charset="0"/>
              </a:rPr>
              <a:t>δωρεάν χρήση </a:t>
            </a:r>
            <a:r>
              <a:rPr lang="el-GR" dirty="0" smtClean="0">
                <a:latin typeface="Arial" pitchFamily="34" charset="0"/>
                <a:ea typeface="Calibri" panose="020F0502020204030204" pitchFamily="34" charset="0"/>
                <a:cs typeface="Arial" pitchFamily="34" charset="0"/>
              </a:rPr>
              <a:t>σκιπ που περιφέρονταν στην Κοινότητα για την εξυπηρέτηση των Κατοίκων. Με τις νέες διαδικασίες που εφαρμόζονται τώρα το κόστος είναι αρκετά υψηλό.</a:t>
            </a:r>
          </a:p>
          <a:p>
            <a:pPr>
              <a:spcAft>
                <a:spcPts val="1800"/>
              </a:spcAft>
            </a:pPr>
            <a:r>
              <a:rPr lang="el-GR" b="1" dirty="0" smtClean="0">
                <a:latin typeface="Arial" pitchFamily="34" charset="0"/>
                <a:ea typeface="Calibri" panose="020F0502020204030204" pitchFamily="34" charset="0"/>
                <a:cs typeface="Arial" pitchFamily="34" charset="0"/>
              </a:rPr>
              <a:t>Με την προμήθεια του </a:t>
            </a:r>
            <a:r>
              <a:rPr lang="el-GR" b="1" dirty="0" err="1" smtClean="0">
                <a:latin typeface="Arial" pitchFamily="34" charset="0"/>
                <a:ea typeface="Calibri" panose="020F0502020204030204" pitchFamily="34" charset="0"/>
                <a:cs typeface="Arial" pitchFamily="34" charset="0"/>
              </a:rPr>
              <a:t>κλαδοτεμαχιστή</a:t>
            </a:r>
            <a:r>
              <a:rPr lang="el-GR" b="1" dirty="0" smtClean="0">
                <a:latin typeface="Arial" pitchFamily="34" charset="0"/>
                <a:ea typeface="Calibri" panose="020F0502020204030204" pitchFamily="34" charset="0"/>
                <a:cs typeface="Arial" pitchFamily="34" charset="0"/>
              </a:rPr>
              <a:t> πλέον παίρνονται τα κλαδέματα από τα υποστατικά τις Κοινότητας  και </a:t>
            </a:r>
            <a:r>
              <a:rPr lang="el-GR" b="1" dirty="0" smtClean="0">
                <a:latin typeface="Arial" pitchFamily="34" charset="0"/>
                <a:ea typeface="Calibri" panose="020F0502020204030204" pitchFamily="34" charset="0"/>
                <a:cs typeface="Arial" pitchFamily="34" charset="0"/>
              </a:rPr>
              <a:t>θρυμματίζονται ανάλογα με το μέγεθος τους.</a:t>
            </a:r>
            <a:endParaRPr lang="el-GR" b="1" dirty="0" smtClean="0">
              <a:latin typeface="Arial" pitchFamily="34" charset="0"/>
              <a:ea typeface="Calibri" panose="020F0502020204030204" pitchFamily="34" charset="0"/>
              <a:cs typeface="Arial" pitchFamily="34" charset="0"/>
            </a:endParaRPr>
          </a:p>
          <a:p>
            <a:pPr>
              <a:spcAft>
                <a:spcPts val="1800"/>
              </a:spcAft>
            </a:pPr>
            <a:r>
              <a:rPr lang="el-GR" b="1" dirty="0" smtClean="0">
                <a:latin typeface="Arial" pitchFamily="34" charset="0"/>
                <a:ea typeface="Calibri" panose="020F0502020204030204" pitchFamily="34" charset="0"/>
                <a:cs typeface="Arial" pitchFamily="34" charset="0"/>
              </a:rPr>
              <a:t>Αυτό έχει ως αποτέλεσμα</a:t>
            </a:r>
            <a:r>
              <a:rPr lang="en-US" b="1" dirty="0" smtClean="0">
                <a:latin typeface="Arial" pitchFamily="34" charset="0"/>
                <a:ea typeface="Calibri" panose="020F0502020204030204" pitchFamily="34" charset="0"/>
                <a:cs typeface="Arial" pitchFamily="34" charset="0"/>
              </a:rPr>
              <a:t>:</a:t>
            </a:r>
          </a:p>
          <a:p>
            <a:pPr marL="285750" indent="-285750">
              <a:spcAft>
                <a:spcPts val="1800"/>
              </a:spcAft>
              <a:buFont typeface="Wingdings" pitchFamily="2" charset="2"/>
              <a:buChar char="Ø"/>
            </a:pPr>
            <a:r>
              <a:rPr lang="el-GR" b="1" dirty="0" smtClean="0">
                <a:latin typeface="Arial" pitchFamily="34" charset="0"/>
                <a:ea typeface="Calibri" panose="020F0502020204030204" pitchFamily="34" charset="0"/>
                <a:cs typeface="Arial" pitchFamily="34" charset="0"/>
              </a:rPr>
              <a:t>Την καλύτερη εξυπηρέτηση των κατοίκων αφού παραλαμβάνονται </a:t>
            </a:r>
            <a:r>
              <a:rPr lang="el-GR" b="1" dirty="0" smtClean="0">
                <a:latin typeface="Arial" pitchFamily="34" charset="0"/>
                <a:ea typeface="Calibri" panose="020F0502020204030204" pitchFamily="34" charset="0"/>
                <a:cs typeface="Arial" pitchFamily="34" charset="0"/>
              </a:rPr>
              <a:t>μέχρι και 3 φορές την εβδομάδα </a:t>
            </a:r>
            <a:r>
              <a:rPr lang="el-GR" b="1" dirty="0" smtClean="0">
                <a:latin typeface="Arial" pitchFamily="34" charset="0"/>
                <a:ea typeface="Calibri" panose="020F0502020204030204" pitchFamily="34" charset="0"/>
                <a:cs typeface="Arial" pitchFamily="34" charset="0"/>
              </a:rPr>
              <a:t>τα </a:t>
            </a:r>
            <a:r>
              <a:rPr lang="el-GR" b="1" dirty="0" smtClean="0">
                <a:latin typeface="Arial" pitchFamily="34" charset="0"/>
                <a:ea typeface="Calibri" panose="020F0502020204030204" pitchFamily="34" charset="0"/>
                <a:cs typeface="Arial" pitchFamily="34" charset="0"/>
              </a:rPr>
              <a:t>κλαδέματα </a:t>
            </a:r>
            <a:r>
              <a:rPr lang="el-GR" b="1" dirty="0" smtClean="0">
                <a:latin typeface="Arial" pitchFamily="34" charset="0"/>
                <a:ea typeface="Calibri" panose="020F0502020204030204" pitchFamily="34" charset="0"/>
                <a:cs typeface="Arial" pitchFamily="34" charset="0"/>
              </a:rPr>
              <a:t>από </a:t>
            </a:r>
            <a:r>
              <a:rPr lang="el-GR" b="1" dirty="0" smtClean="0">
                <a:latin typeface="Arial" pitchFamily="34" charset="0"/>
                <a:ea typeface="Calibri" panose="020F0502020204030204" pitchFamily="34" charset="0"/>
                <a:cs typeface="Arial" pitchFamily="34" charset="0"/>
              </a:rPr>
              <a:t>τα υποστατικά τους </a:t>
            </a:r>
          </a:p>
          <a:p>
            <a:pPr marL="285750" indent="-285750">
              <a:spcAft>
                <a:spcPts val="1800"/>
              </a:spcAft>
              <a:buFont typeface="Wingdings" pitchFamily="2" charset="2"/>
              <a:buChar char="Ø"/>
            </a:pPr>
            <a:r>
              <a:rPr lang="el-GR" b="1" dirty="0" smtClean="0">
                <a:latin typeface="Arial" pitchFamily="34" charset="0"/>
                <a:ea typeface="Calibri" panose="020F0502020204030204" pitchFamily="34" charset="0"/>
                <a:cs typeface="Arial" pitchFamily="34" charset="0"/>
              </a:rPr>
              <a:t>Την μείωση του κόστους αφού είναι οικονομικά αδύνατο να συνεχιστεί η </a:t>
            </a:r>
            <a:r>
              <a:rPr lang="el-GR" b="1" dirty="0" smtClean="0">
                <a:latin typeface="Arial" pitchFamily="34" charset="0"/>
                <a:ea typeface="Calibri" panose="020F0502020204030204" pitchFamily="34" charset="0"/>
                <a:cs typeface="Arial" pitchFamily="34" charset="0"/>
              </a:rPr>
              <a:t>δωρεάν χρήση </a:t>
            </a:r>
            <a:r>
              <a:rPr lang="el-GR" b="1" dirty="0" smtClean="0">
                <a:latin typeface="Arial" pitchFamily="34" charset="0"/>
                <a:ea typeface="Calibri" panose="020F0502020204030204" pitchFamily="34" charset="0"/>
                <a:cs typeface="Arial" pitchFamily="34" charset="0"/>
              </a:rPr>
              <a:t>σκιπ </a:t>
            </a:r>
            <a:endParaRPr lang="en-US" b="1" dirty="0">
              <a:latin typeface="Arial" pitchFamily="34" charset="0"/>
              <a:ea typeface="Calibri" panose="020F0502020204030204" pitchFamily="34" charset="0"/>
              <a:cs typeface="Arial" pitchFamily="34" charset="0"/>
            </a:endParaRPr>
          </a:p>
          <a:p>
            <a:pPr algn="ctr">
              <a:spcAft>
                <a:spcPts val="1800"/>
              </a:spcAft>
            </a:pPr>
            <a:endParaRPr lang="en-US" sz="1200" b="1" i="1" dirty="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spTree>
    <p:extLst>
      <p:ext uri="{BB962C8B-B14F-4D97-AF65-F5344CB8AC3E}">
        <p14:creationId xmlns:p14="http://schemas.microsoft.com/office/powerpoint/2010/main" val="248041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25338" y="44450"/>
            <a:ext cx="302933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rot="16200000">
            <a:off x="500898" y="2964843"/>
            <a:ext cx="184731" cy="923330"/>
          </a:xfrm>
          <a:prstGeom prst="rect">
            <a:avLst/>
          </a:prstGeom>
          <a:noFill/>
        </p:spPr>
        <p:txBody>
          <a:bodyPr wrap="none" rtlCol="0">
            <a:spAutoFit/>
          </a:bodyPr>
          <a:lstStyle/>
          <a:p>
            <a:endParaRPr lang="el-GR" sz="5400" dirty="0">
              <a:solidFill>
                <a:schemeClr val="tx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134668" y="-4845"/>
            <a:ext cx="3029339" cy="1703574"/>
          </a:xfrm>
          <a:prstGeom prst="rect">
            <a:avLst/>
          </a:prstGeom>
        </p:spPr>
      </p:pic>
      <p:sp>
        <p:nvSpPr>
          <p:cNvPr id="8" name="Rectangle 7"/>
          <p:cNvSpPr/>
          <p:nvPr/>
        </p:nvSpPr>
        <p:spPr>
          <a:xfrm>
            <a:off x="1233841" y="95595"/>
            <a:ext cx="7880588" cy="6586418"/>
          </a:xfrm>
          <a:prstGeom prst="rect">
            <a:avLst/>
          </a:prstGeom>
        </p:spPr>
        <p:txBody>
          <a:bodyPr wrap="square">
            <a:spAutoFit/>
          </a:bodyPr>
          <a:lstStyle/>
          <a:p>
            <a:pPr algn="ct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r>
              <a:rPr lang="en-US" sz="1200" b="1" i="1" dirty="0">
                <a:solidFill>
                  <a:schemeClr val="accent1">
                    <a:lumMod val="75000"/>
                  </a:schemeClr>
                </a:solidFill>
                <a:latin typeface="Corbel" panose="020B0503020204020204" pitchFamily="34" charset="0"/>
                <a:ea typeface="Calibri" panose="020F0502020204030204" pitchFamily="34" charset="0"/>
              </a:rPr>
              <a:t> </a:t>
            </a:r>
            <a:r>
              <a:rPr lang="en-US" sz="1200" b="1" i="1" dirty="0" smtClean="0">
                <a:solidFill>
                  <a:schemeClr val="accent1">
                    <a:lumMod val="75000"/>
                  </a:schemeClr>
                </a:solidFill>
                <a:latin typeface="Corbel" panose="020B0503020204020204" pitchFamily="34" charset="0"/>
                <a:ea typeface="Calibri" panose="020F0502020204030204" pitchFamily="34" charset="0"/>
              </a:rPr>
              <a:t> </a:t>
            </a: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endParaRPr lang="el-GR" sz="1200" b="1" i="1" u="sng" dirty="0">
              <a:solidFill>
                <a:schemeClr val="accent1">
                  <a:lumMod val="75000"/>
                </a:schemeClr>
              </a:solidFill>
              <a:latin typeface="Corbel" panose="020B0503020204020204" pitchFamily="34" charset="0"/>
              <a:ea typeface="Calibri" panose="020F0502020204030204" pitchFamily="34" charset="0"/>
            </a:endParaRPr>
          </a:p>
          <a:p>
            <a:r>
              <a:rPr lang="el-GR" b="1" u="sng" dirty="0" smtClean="0">
                <a:solidFill>
                  <a:schemeClr val="accent1">
                    <a:lumMod val="75000"/>
                  </a:schemeClr>
                </a:solidFill>
                <a:latin typeface="Arial" pitchFamily="34" charset="0"/>
                <a:ea typeface="Calibri" panose="020F0502020204030204" pitchFamily="34" charset="0"/>
                <a:cs typeface="Arial" pitchFamily="34" charset="0"/>
              </a:rPr>
              <a:t>Πρόοδος του Έργου από πλευράς Κοινοτικού Συμβουλίου </a:t>
            </a:r>
            <a:r>
              <a:rPr lang="el-GR" b="1" u="sng" dirty="0" err="1" smtClean="0">
                <a:solidFill>
                  <a:schemeClr val="accent1">
                    <a:lumMod val="75000"/>
                  </a:schemeClr>
                </a:solidFill>
                <a:latin typeface="Arial" pitchFamily="34" charset="0"/>
                <a:ea typeface="Calibri" panose="020F0502020204030204" pitchFamily="34" charset="0"/>
                <a:cs typeface="Arial" pitchFamily="34" charset="0"/>
              </a:rPr>
              <a:t>Παλώδιας</a:t>
            </a:r>
            <a:r>
              <a:rPr lang="el-GR" b="1" u="sng" dirty="0" smtClean="0">
                <a:solidFill>
                  <a:schemeClr val="accent1">
                    <a:lumMod val="75000"/>
                  </a:schemeClr>
                </a:solidFill>
                <a:latin typeface="Arial" pitchFamily="34" charset="0"/>
                <a:ea typeface="Calibri" panose="020F0502020204030204" pitchFamily="34" charset="0"/>
                <a:cs typeface="Arial" pitchFamily="34" charset="0"/>
              </a:rPr>
              <a:t> </a:t>
            </a:r>
          </a:p>
          <a:p>
            <a:endParaRPr lang="el-GR" b="1" i="1" dirty="0" smtClean="0">
              <a:solidFill>
                <a:schemeClr val="accent1">
                  <a:lumMod val="75000"/>
                </a:schemeClr>
              </a:solidFill>
              <a:latin typeface="Corbel" panose="020B0503020204020204" pitchFamily="34" charset="0"/>
              <a:ea typeface="Calibri" panose="020F0502020204030204" pitchFamily="34" charset="0"/>
            </a:endParaRPr>
          </a:p>
          <a:p>
            <a:r>
              <a:rPr lang="el-GR" b="1" i="1" dirty="0" smtClean="0">
                <a:solidFill>
                  <a:schemeClr val="accent1">
                    <a:lumMod val="75000"/>
                  </a:schemeClr>
                </a:solidFill>
                <a:latin typeface="Corbel" panose="020B0503020204020204" pitchFamily="34" charset="0"/>
                <a:ea typeface="Calibri" panose="020F0502020204030204" pitchFamily="34" charset="0"/>
              </a:rPr>
              <a:t>Για τις ανάγκες υλοποίησης του Έργου το Κοινοτικό Συμβούλιο προχώρησε στην αγορά οχήματος τύπου ημιφορτηγό με κόστος €</a:t>
            </a:r>
            <a:r>
              <a:rPr lang="el-GR" b="1" i="1" dirty="0" smtClean="0">
                <a:solidFill>
                  <a:schemeClr val="accent1">
                    <a:lumMod val="75000"/>
                  </a:schemeClr>
                </a:solidFill>
                <a:latin typeface="Arial" pitchFamily="34" charset="0"/>
                <a:ea typeface="Calibri" panose="020F0502020204030204" pitchFamily="34" charset="0"/>
                <a:cs typeface="Arial" pitchFamily="34" charset="0"/>
              </a:rPr>
              <a:t>36652</a:t>
            </a:r>
            <a:r>
              <a:rPr lang="el-GR" b="1" i="1" dirty="0" smtClean="0">
                <a:solidFill>
                  <a:schemeClr val="accent1">
                    <a:lumMod val="75000"/>
                  </a:schemeClr>
                </a:solidFill>
                <a:latin typeface="Corbel" panose="020B0503020204020204" pitchFamily="34" charset="0"/>
                <a:ea typeface="Calibri" panose="020F0502020204030204" pitchFamily="34" charset="0"/>
              </a:rPr>
              <a:t> </a:t>
            </a:r>
            <a:r>
              <a:rPr lang="el-GR" b="1" i="1" dirty="0" smtClean="0">
                <a:solidFill>
                  <a:schemeClr val="accent1">
                    <a:lumMod val="75000"/>
                  </a:schemeClr>
                </a:solidFill>
                <a:latin typeface="Corbel" panose="020B0503020204020204" pitchFamily="34" charset="0"/>
                <a:ea typeface="Calibri" panose="020F0502020204030204" pitchFamily="34" charset="0"/>
              </a:rPr>
              <a:t>(</a:t>
            </a:r>
            <a:r>
              <a:rPr lang="el-GR" b="1" i="1" dirty="0" smtClean="0">
                <a:solidFill>
                  <a:schemeClr val="accent1">
                    <a:lumMod val="75000"/>
                  </a:schemeClr>
                </a:solidFill>
                <a:latin typeface="Corbel" panose="020B0503020204020204" pitchFamily="34" charset="0"/>
                <a:ea typeface="Calibri" panose="020F0502020204030204" pitchFamily="34" charset="0"/>
              </a:rPr>
              <a:t>παραδοτέο 4.4.4</a:t>
            </a:r>
            <a:r>
              <a:rPr lang="el-GR" b="1" i="1" dirty="0" smtClean="0">
                <a:solidFill>
                  <a:schemeClr val="accent1">
                    <a:lumMod val="75000"/>
                  </a:schemeClr>
                </a:solidFill>
                <a:latin typeface="Corbel" panose="020B0503020204020204" pitchFamily="34" charset="0"/>
                <a:ea typeface="Calibri" panose="020F0502020204030204" pitchFamily="34" charset="0"/>
              </a:rPr>
              <a:t>).  Στις 18/4/2019 έγινε η παραλαβή του.</a:t>
            </a:r>
          </a:p>
          <a:p>
            <a:endParaRPr lang="en-US" b="1" i="1" dirty="0">
              <a:solidFill>
                <a:schemeClr val="accent1">
                  <a:lumMod val="75000"/>
                </a:schemeClr>
              </a:solidFill>
              <a:latin typeface="Corbel" panose="020B0503020204020204" pitchFamily="34" charset="0"/>
              <a:ea typeface="Calibri" panose="020F0502020204030204" pitchFamily="34" charset="0"/>
            </a:endParaRPr>
          </a:p>
          <a:p>
            <a:endParaRPr lang="el-GR" b="1" i="1" u="sng" dirty="0" smtClean="0">
              <a:solidFill>
                <a:schemeClr val="accent1">
                  <a:lumMod val="75000"/>
                </a:schemeClr>
              </a:solidFill>
              <a:latin typeface="Corbel" panose="020B0503020204020204" pitchFamily="34" charset="0"/>
              <a:ea typeface="Calibri" panose="020F0502020204030204" pitchFamily="34" charset="0"/>
            </a:endParaRPr>
          </a:p>
          <a:p>
            <a:pPr algn="ctr"/>
            <a:endParaRPr lang="en-US"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r>
              <a:rPr lang="el-GR" b="1" dirty="0" smtClean="0">
                <a:solidFill>
                  <a:schemeClr val="accent1">
                    <a:lumMod val="75000"/>
                  </a:schemeClr>
                </a:solidFill>
                <a:latin typeface="Corbel" panose="020B0503020204020204" pitchFamily="34" charset="0"/>
                <a:ea typeface="Calibri" panose="020F0502020204030204" pitchFamily="34" charset="0"/>
              </a:rPr>
              <a:t>   </a:t>
            </a: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a:solidFill>
                <a:schemeClr val="accent1">
                  <a:lumMod val="75000"/>
                </a:schemeClr>
              </a:solidFill>
              <a:latin typeface="Corbel" panose="020B0503020204020204" pitchFamily="34" charset="0"/>
              <a:ea typeface="Calibri" panose="020F0502020204030204" pitchFamily="34" charset="0"/>
            </a:endParaRPr>
          </a:p>
          <a:p>
            <a:pP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endParaRPr lang="el-GR" sz="1200" b="1" i="1" dirty="0" smtClean="0">
              <a:solidFill>
                <a:schemeClr val="accent1">
                  <a:lumMod val="75000"/>
                </a:schemeClr>
              </a:solidFill>
              <a:latin typeface="Corbel" panose="020B0503020204020204" pitchFamily="34" charset="0"/>
              <a:ea typeface="Calibri" panose="020F0502020204030204" pitchFamily="34" charset="0"/>
            </a:endParaRPr>
          </a:p>
          <a:p>
            <a:pPr algn="ctr">
              <a:spcAft>
                <a:spcPts val="1800"/>
              </a:spcAft>
            </a:pPr>
            <a:r>
              <a:rPr lang="el-GR" sz="1200" b="1" i="1" dirty="0" smtClean="0">
                <a:solidFill>
                  <a:schemeClr val="accent1">
                    <a:lumMod val="75000"/>
                  </a:schemeClr>
                </a:solidFill>
                <a:latin typeface="Corbel" panose="020B0503020204020204" pitchFamily="34" charset="0"/>
                <a:ea typeface="Calibri" panose="020F0502020204030204" pitchFamily="34" charset="0"/>
              </a:rPr>
              <a:t>Η πράξη συγχρηματοδοτείται </a:t>
            </a:r>
            <a:r>
              <a:rPr lang="el-GR" sz="1200" b="1" i="1" dirty="0">
                <a:solidFill>
                  <a:schemeClr val="accent1">
                    <a:lumMod val="75000"/>
                  </a:schemeClr>
                </a:solidFill>
                <a:latin typeface="Corbel" panose="020B0503020204020204" pitchFamily="34" charset="0"/>
                <a:ea typeface="Calibri" panose="020F0502020204030204" pitchFamily="34" charset="0"/>
              </a:rPr>
              <a:t>από την Ευρωπαϊκή Ένωση (ΕΤΠΑ) και από Εθνικούς Πόρους της Ελλάδας και της Κύπρου στο πλαίσιο του Προγράμματος INTERREG V-A «EΛΛΑΔΑ – ΚΥΠΡΟΣ», 2014-2020</a:t>
            </a:r>
            <a:r>
              <a:rPr lang="el-GR" sz="1400" b="1" i="1" dirty="0">
                <a:solidFill>
                  <a:schemeClr val="accent1">
                    <a:lumMod val="75000"/>
                  </a:schemeClr>
                </a:solidFill>
                <a:latin typeface="Corbel" panose="020B0503020204020204" pitchFamily="34" charset="0"/>
                <a:ea typeface="Calibri" panose="020F0502020204030204" pitchFamily="34" charset="0"/>
              </a:rPr>
              <a:t>.</a:t>
            </a:r>
            <a:r>
              <a:rPr lang="el-GR" sz="1400" dirty="0">
                <a:solidFill>
                  <a:schemeClr val="accent1">
                    <a:lumMod val="75000"/>
                  </a:schemeClr>
                </a:solidFill>
                <a:latin typeface="Corbel" panose="020B0503020204020204" pitchFamily="34" charset="0"/>
                <a:ea typeface="Calibri" panose="020F0502020204030204" pitchFamily="34" charset="0"/>
              </a:rPr>
              <a:t> </a:t>
            </a:r>
            <a:endParaRPr lang="el-GR" sz="1400" dirty="0">
              <a:solidFill>
                <a:schemeClr val="accent1">
                  <a:lumMod val="75000"/>
                </a:schemeClr>
              </a:solidFill>
              <a:effectLst/>
              <a:latin typeface="Corbel" panose="020B0503020204020204" pitchFamily="34" charset="0"/>
              <a:ea typeface="Calibri" panose="020F0502020204030204" pitchFamily="34" charset="0"/>
            </a:endParaRPr>
          </a:p>
        </p:txBody>
      </p:sp>
      <p:pic>
        <p:nvPicPr>
          <p:cNvPr id="11" name="Picture 10"/>
          <p:cNvPicPr>
            <a:picLocks noChangeAspect="1"/>
          </p:cNvPicPr>
          <p:nvPr/>
        </p:nvPicPr>
        <p:blipFill rotWithShape="1">
          <a:blip r:embed="rId3"/>
          <a:srcRect r="75970"/>
          <a:stretch/>
        </p:blipFill>
        <p:spPr>
          <a:xfrm>
            <a:off x="9752442" y="2710864"/>
            <a:ext cx="1649284" cy="716413"/>
          </a:xfrm>
          <a:prstGeom prst="rect">
            <a:avLst/>
          </a:prstGeom>
        </p:spPr>
      </p:pic>
      <p:pic>
        <p:nvPicPr>
          <p:cNvPr id="12" name="Picture 11"/>
          <p:cNvPicPr>
            <a:picLocks noChangeAspect="1"/>
          </p:cNvPicPr>
          <p:nvPr/>
        </p:nvPicPr>
        <p:blipFill rotWithShape="1">
          <a:blip r:embed="rId3"/>
          <a:srcRect l="57978" r="29668"/>
          <a:stretch/>
        </p:blipFill>
        <p:spPr>
          <a:xfrm>
            <a:off x="9291344" y="4551567"/>
            <a:ext cx="1306286" cy="1103753"/>
          </a:xfrm>
          <a:prstGeom prst="rect">
            <a:avLst/>
          </a:prstGeom>
        </p:spPr>
      </p:pic>
      <p:pic>
        <p:nvPicPr>
          <p:cNvPr id="13" name="Picture 12"/>
          <p:cNvPicPr>
            <a:picLocks noChangeAspect="1"/>
          </p:cNvPicPr>
          <p:nvPr/>
        </p:nvPicPr>
        <p:blipFill rotWithShape="1">
          <a:blip r:embed="rId3"/>
          <a:srcRect l="25041" r="44700"/>
          <a:stretch/>
        </p:blipFill>
        <p:spPr>
          <a:xfrm>
            <a:off x="9706312" y="3624690"/>
            <a:ext cx="1974624" cy="681177"/>
          </a:xfrm>
          <a:prstGeom prst="rect">
            <a:avLst/>
          </a:prstGeom>
        </p:spPr>
      </p:pic>
      <p:pic>
        <p:nvPicPr>
          <p:cNvPr id="14" name="Picture 13"/>
          <p:cNvPicPr>
            <a:picLocks noChangeAspect="1"/>
          </p:cNvPicPr>
          <p:nvPr/>
        </p:nvPicPr>
        <p:blipFill rotWithShape="1">
          <a:blip r:embed="rId3"/>
          <a:srcRect l="84071" t="1" b="6213"/>
          <a:stretch/>
        </p:blipFill>
        <p:spPr>
          <a:xfrm>
            <a:off x="10093062" y="5879495"/>
            <a:ext cx="1289614" cy="792594"/>
          </a:xfrm>
          <a:prstGeom prst="rect">
            <a:avLst/>
          </a:prstGeom>
        </p:spPr>
      </p:pic>
      <p:pic>
        <p:nvPicPr>
          <p:cNvPr id="15" name="Picture 14"/>
          <p:cNvPicPr>
            <a:picLocks noChangeAspect="1"/>
          </p:cNvPicPr>
          <p:nvPr/>
        </p:nvPicPr>
        <p:blipFill rotWithShape="1">
          <a:blip r:embed="rId3"/>
          <a:srcRect l="72273" r="15677" b="17656"/>
          <a:stretch/>
        </p:blipFill>
        <p:spPr>
          <a:xfrm>
            <a:off x="10589207" y="4551567"/>
            <a:ext cx="1388555" cy="990445"/>
          </a:xfrm>
          <a:prstGeom prst="rect">
            <a:avLst/>
          </a:prstGeom>
        </p:spPr>
      </p:pic>
      <p:pic>
        <p:nvPicPr>
          <p:cNvPr id="16" name="Picture 2" descr="E:\DCIM\102CANON\IMG_7129.JPG"/>
          <p:cNvPicPr>
            <a:picLocks noChangeAspect="1" noChangeArrowheads="1"/>
          </p:cNvPicPr>
          <p:nvPr/>
        </p:nvPicPr>
        <p:blipFill>
          <a:blip r:embed="rId4"/>
          <a:srcRect/>
          <a:stretch>
            <a:fillRect/>
          </a:stretch>
        </p:blipFill>
        <p:spPr bwMode="auto">
          <a:xfrm>
            <a:off x="1841863" y="2206534"/>
            <a:ext cx="6191794" cy="3893820"/>
          </a:xfrm>
          <a:prstGeom prst="rect">
            <a:avLst/>
          </a:prstGeom>
          <a:noFill/>
        </p:spPr>
      </p:pic>
    </p:spTree>
    <p:extLst>
      <p:ext uri="{BB962C8B-B14F-4D97-AF65-F5344CB8AC3E}">
        <p14:creationId xmlns:p14="http://schemas.microsoft.com/office/powerpoint/2010/main" val="578521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643</TotalTime>
  <Words>995</Words>
  <Application>Microsoft Office PowerPoint</Application>
  <PresentationFormat>Widescreen</PresentationFormat>
  <Paragraphs>225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Wingdings</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Costas Costa</dc:creator>
  <cp:lastModifiedBy>Grammateia</cp:lastModifiedBy>
  <cp:revision>78</cp:revision>
  <dcterms:created xsi:type="dcterms:W3CDTF">2018-10-22T12:51:57Z</dcterms:created>
  <dcterms:modified xsi:type="dcterms:W3CDTF">2020-09-01T11:29:57Z</dcterms:modified>
</cp:coreProperties>
</file>