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7" r:id="rId3"/>
    <p:sldId id="285" r:id="rId4"/>
    <p:sldId id="291" r:id="rId5"/>
    <p:sldId id="294" r:id="rId6"/>
    <p:sldId id="295" r:id="rId7"/>
    <p:sldId id="296" r:id="rId8"/>
    <p:sldId id="303" r:id="rId9"/>
    <p:sldId id="304" r:id="rId10"/>
    <p:sldId id="305" r:id="rId11"/>
    <p:sldId id="306" r:id="rId12"/>
    <p:sldId id="307" r:id="rId13"/>
    <p:sldId id="298" r:id="rId14"/>
    <p:sldId id="300" r:id="rId15"/>
    <p:sldId id="308" r:id="rId16"/>
    <p:sldId id="301" r:id="rId17"/>
    <p:sldId id="309" r:id="rId18"/>
    <p:sldId id="302" r:id="rId19"/>
    <p:sldId id="262" r:id="rId20"/>
    <p:sldId id="261" r:id="rId21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>
        <p15:guide id="1" pos="740">
          <p15:clr>
            <a:srgbClr val="A4A3A4"/>
          </p15:clr>
        </p15:guide>
        <p15:guide id="2" orient="horz" pos="691">
          <p15:clr>
            <a:srgbClr val="A4A3A4"/>
          </p15:clr>
        </p15:guide>
        <p15:guide id="3" orient="horz" pos="7903" userDrawn="1">
          <p15:clr>
            <a:srgbClr val="A4A3A4"/>
          </p15:clr>
        </p15:guide>
        <p15:guide id="4" pos="14620">
          <p15:clr>
            <a:srgbClr val="A4A3A4"/>
          </p15:clr>
        </p15:guide>
        <p15:guide id="5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D3FF"/>
    <a:srgbClr val="FFFFFF"/>
    <a:srgbClr val="292829"/>
    <a:srgbClr val="C4CBD1"/>
    <a:srgbClr val="416FFE"/>
    <a:srgbClr val="000000"/>
    <a:srgbClr val="F0F4F7"/>
    <a:srgbClr val="7E7C80"/>
    <a:srgbClr val="878588"/>
    <a:srgbClr val="F74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2"/>
    <p:restoredTop sz="92876"/>
  </p:normalViewPr>
  <p:slideViewPr>
    <p:cSldViewPr showGuides="1">
      <p:cViewPr varScale="1">
        <p:scale>
          <a:sx n="54" d="100"/>
          <a:sy n="54" d="100"/>
        </p:scale>
        <p:origin x="1110" y="102"/>
      </p:cViewPr>
      <p:guideLst>
        <p:guide pos="740"/>
        <p:guide orient="horz" pos="691"/>
        <p:guide orient="horz" pos="7903"/>
        <p:guide pos="146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7C28E385-EB9C-564E-9211-E232FEF8F4E8}" type="datetimeFigureOut">
              <a:rPr lang="en-US" altLang="en-US"/>
              <a:pPr/>
              <a:t>04-Dec-19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E826F3B1-BF39-5742-BB1D-197BBAEAA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 smtClean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 smtClean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 smtClean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3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5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74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5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6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4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1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2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5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9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5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6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4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121696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/>
            </a:lvl1pPr>
            <a:lvl2pPr algn="just">
              <a:lnSpc>
                <a:spcPct val="180000"/>
              </a:lnSpc>
              <a:defRPr sz="2200"/>
            </a:lvl2pPr>
            <a:lvl3pPr algn="just">
              <a:lnSpc>
                <a:spcPct val="180000"/>
              </a:lnSpc>
              <a:defRPr sz="2200"/>
            </a:lvl3pPr>
            <a:lvl4pPr algn="just">
              <a:lnSpc>
                <a:spcPct val="180000"/>
              </a:lnSpc>
              <a:defRPr sz="2200"/>
            </a:lvl4pPr>
            <a:lvl5pPr algn="just">
              <a:lnSpc>
                <a:spcPct val="1800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11111880" y="12820024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12550534"/>
            <a:ext cx="1535341" cy="84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024" y="12550534"/>
            <a:ext cx="2613628" cy="7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" y="12433767"/>
            <a:ext cx="2211739" cy="121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04" y="12720400"/>
            <a:ext cx="3263008" cy="9627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1" r:id="rId4"/>
  </p:sldLayoutIdLst>
  <p:timing>
    <p:tnLst>
      <p:par>
        <p:cTn id="1" dur="indefinite" restart="never" nodeType="tmRoot"/>
      </p:par>
    </p:tnLst>
  </p:timing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i="0" kern="1200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votis@iti.g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nalmpantis@iti.gr" TargetMode="External"/><Relationship Id="rId5" Type="http://schemas.openxmlformats.org/officeDocument/2006/relationships/hyperlink" Target="mailto:athielef@iti.gr" TargetMode="External"/><Relationship Id="rId4" Type="http://schemas.openxmlformats.org/officeDocument/2006/relationships/hyperlink" Target="mailto:arispapapro@iti.g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0031760" y="5489848"/>
            <a:ext cx="453650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10000" b="1" dirty="0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BIOMA</a:t>
            </a:r>
            <a:endParaRPr lang="x-none" altLang="x-none" sz="100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1174776" y="7578080"/>
            <a:ext cx="22970552" cy="20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/>
            <a:r>
              <a:rPr lang="el-GR" sz="3600" b="1" spc="300" dirty="0">
                <a:solidFill>
                  <a:srgbClr val="00B0F0"/>
                </a:solidFill>
              </a:rPr>
              <a:t>Αποκεντρωμένη διαχείριση των </a:t>
            </a:r>
            <a:r>
              <a:rPr lang="el-GR" sz="3600" b="1" spc="300" dirty="0" err="1">
                <a:solidFill>
                  <a:srgbClr val="00B0F0"/>
                </a:solidFill>
              </a:rPr>
              <a:t>βιοαποβλήτων</a:t>
            </a:r>
            <a:r>
              <a:rPr lang="el-GR" sz="3600" b="1" spc="300" dirty="0">
                <a:solidFill>
                  <a:srgbClr val="00B0F0"/>
                </a:solidFill>
              </a:rPr>
              <a:t> και Αξιοποίησή τους με χρήση εναλλακτικών και καινοτόμων συστημάτων επεξεργασίας</a:t>
            </a:r>
          </a:p>
          <a:p>
            <a:endParaRPr lang="el-GR" sz="3200" spc="300" dirty="0">
              <a:solidFill>
                <a:schemeClr val="bg1"/>
              </a:solidFill>
            </a:endParaRPr>
          </a:p>
          <a:p>
            <a:pPr algn="ctr"/>
            <a:r>
              <a:rPr lang="el-GR" sz="4000" spc="300" dirty="0">
                <a:solidFill>
                  <a:schemeClr val="bg1"/>
                </a:solidFill>
              </a:rPr>
              <a:t>Παραδοτέο </a:t>
            </a:r>
            <a:r>
              <a:rPr lang="el-GR" sz="4000" spc="300" dirty="0" smtClean="0">
                <a:solidFill>
                  <a:schemeClr val="bg1"/>
                </a:solidFill>
              </a:rPr>
              <a:t>2.2.</a:t>
            </a:r>
            <a:r>
              <a:rPr lang="en-US" sz="4000" spc="300" dirty="0" smtClean="0">
                <a:solidFill>
                  <a:schemeClr val="bg1"/>
                </a:solidFill>
              </a:rPr>
              <a:t>3</a:t>
            </a:r>
            <a:r>
              <a:rPr lang="el-GR" sz="4000" spc="300" dirty="0" smtClean="0">
                <a:solidFill>
                  <a:schemeClr val="bg1"/>
                </a:solidFill>
              </a:rPr>
              <a:t> </a:t>
            </a:r>
            <a:r>
              <a:rPr lang="el-GR" sz="4000" spc="300" dirty="0">
                <a:solidFill>
                  <a:schemeClr val="bg1"/>
                </a:solidFill>
              </a:rPr>
              <a:t>– </a:t>
            </a:r>
            <a:r>
              <a:rPr lang="el-GR" sz="4000" spc="300" dirty="0" smtClean="0">
                <a:solidFill>
                  <a:schemeClr val="bg1"/>
                </a:solidFill>
              </a:rPr>
              <a:t>Πλατφόρμα </a:t>
            </a:r>
            <a:r>
              <a:rPr lang="el-GR" sz="4000" spc="300" dirty="0" err="1" smtClean="0">
                <a:solidFill>
                  <a:schemeClr val="bg1"/>
                </a:solidFill>
              </a:rPr>
              <a:t>Τηλεπαρακολούθησης</a:t>
            </a:r>
            <a:endParaRPr lang="el-GR" sz="4000" spc="3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12" y="764431"/>
            <a:ext cx="6672645" cy="366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84" y="1335053"/>
            <a:ext cx="854182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Εγγραφή νέου Δημότη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00" y="2681536"/>
            <a:ext cx="20343294" cy="98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Καταχωρημένοι χρήστες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64" y="3148681"/>
            <a:ext cx="19278438" cy="9307179"/>
          </a:xfrm>
          <a:prstGeom prst="rect">
            <a:avLst/>
          </a:prstGeom>
        </p:spPr>
      </p:pic>
      <p:pic>
        <p:nvPicPr>
          <p:cNvPr id="9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96" y="455298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Καταχωρημένοι χρήστες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59" y="3204139"/>
            <a:ext cx="19149689" cy="92704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783288" y="5582558"/>
            <a:ext cx="11467526" cy="504056"/>
          </a:xfrm>
          <a:prstGeom prst="rect">
            <a:avLst/>
          </a:prstGeom>
          <a:noFill/>
          <a:ln w="12700" cap="flat" cmpd="sng" algn="ctr">
            <a:solidFill>
              <a:srgbClr val="FFFF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9063743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Αποτύπωση Νοικοκυριών σε </a:t>
              </a:r>
              <a:r>
                <a:rPr lang="el-GR" altLang="x-none" sz="7200" b="1" dirty="0" smtClean="0">
                  <a:solidFill>
                    <a:srgbClr val="00B0F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Χάρτη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28" y="2969568"/>
            <a:ext cx="19410298" cy="94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Καταχώρηση </a:t>
              </a:r>
              <a:r>
                <a:rPr lang="el-GR" altLang="x-none" sz="7200" b="1" dirty="0" smtClean="0">
                  <a:solidFill>
                    <a:srgbClr val="00B0F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μέτρησης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824" y="2969568"/>
            <a:ext cx="19735044" cy="9608939"/>
          </a:xfrm>
          <a:prstGeom prst="rect">
            <a:avLst/>
          </a:prstGeom>
        </p:spPr>
      </p:pic>
      <p:pic>
        <p:nvPicPr>
          <p:cNvPr id="10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56" y="572434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8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Καταχώρηση </a:t>
              </a:r>
              <a:r>
                <a:rPr lang="el-GR" altLang="x-none" sz="7200" b="1" dirty="0" smtClean="0">
                  <a:solidFill>
                    <a:srgbClr val="00B0F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μέτρησης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32" y="2897560"/>
            <a:ext cx="19766074" cy="96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Αναπαράσταση </a:t>
              </a:r>
              <a:r>
                <a:rPr lang="el-GR" altLang="x-none" sz="7200" b="1" dirty="0" smtClean="0">
                  <a:solidFill>
                    <a:srgbClr val="00B0F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μετρήσεων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283" y="2753544"/>
            <a:ext cx="19973537" cy="97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Αναπαράσταση </a:t>
              </a:r>
              <a:r>
                <a:rPr lang="el-GR" altLang="x-none" sz="7200" b="1" dirty="0" smtClean="0">
                  <a:solidFill>
                    <a:srgbClr val="00B0F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μετρήσεων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68" y="2825552"/>
            <a:ext cx="20331194" cy="98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Ειδοποιήσεις</a:t>
              </a:r>
              <a:endParaRPr lang="x-none" altLang="x-none" sz="7200" b="1" dirty="0">
                <a:solidFill>
                  <a:srgbClr val="00B0F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62" y="2825552"/>
            <a:ext cx="19910289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3410" y="2934110"/>
            <a:ext cx="21885851" cy="5392343"/>
            <a:chOff x="2760551" y="2785616"/>
            <a:chExt cx="7452083" cy="2222068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3371997" y="3423359"/>
              <a:ext cx="6840637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Παρατηρήσεις, σχόλια και συζήτηση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2785616"/>
              <a:ext cx="5592762" cy="145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6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3137" y="1333297"/>
            <a:ext cx="17639703" cy="8708163"/>
            <a:chOff x="2759075" y="3205744"/>
            <a:chExt cx="8825115" cy="7828929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Πλατφόρμα </a:t>
              </a:r>
              <a:r>
                <a:rPr lang="el-GR" altLang="x-none" sz="7200" b="1" dirty="0" err="1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Τηλεπαρακολούθησης</a:t>
              </a:r>
              <a:endParaRPr lang="el-GR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59075" y="5777346"/>
              <a:ext cx="8825115" cy="525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l-GR" sz="4000" b="1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Σκοπός:</a:t>
              </a:r>
              <a:endParaRPr lang="en-US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lvl="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l-GR" sz="40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	δημιουργία πλατφόρμας για:</a:t>
              </a:r>
              <a:endParaRPr lang="en-US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943100" lvl="3" indent="-57150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l-GR" sz="4000" dirty="0" err="1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τηλεπαρακολούθηση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,</a:t>
              </a:r>
            </a:p>
            <a:p>
              <a:pPr marL="1943100" lvl="3" indent="-57150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συλλογή,</a:t>
              </a:r>
            </a:p>
            <a:p>
              <a:pPr marL="1943100" lvl="3" indent="-57150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οργάνωση,</a:t>
              </a:r>
            </a:p>
            <a:p>
              <a:pPr marL="1943100" lvl="3" indent="-57150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απεικόνιση </a:t>
              </a:r>
              <a:r>
                <a:rPr lang="el-GR" sz="40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l-GR" sz="4000" dirty="0" err="1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visualization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lvl="2" indent="0" algn="just" defTabSz="914400"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δεδομένων </a:t>
              </a:r>
              <a:r>
                <a:rPr lang="el-GR" sz="40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σχετικά με τα σημεία παραγωγής/συλλογής 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οργανικών αποβλήτων </a:t>
              </a:r>
              <a:r>
                <a:rPr lang="el-GR" sz="40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(π.χ. αποτύπωση σε GIS, δεδομένα πληρότητας/βάρους) και με τις μονάδες επεξεργασίας (πχ. παρακολούθηση κρίσιμων παραμέτρων διεργασιών)</a:t>
              </a: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205744"/>
              <a:ext cx="5592762" cy="318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20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 Box 3"/>
          <p:cNvSpPr txBox="1">
            <a:spLocks/>
          </p:cNvSpPr>
          <p:nvPr/>
        </p:nvSpPr>
        <p:spPr bwMode="auto">
          <a:xfrm>
            <a:off x="4631160" y="2969568"/>
            <a:ext cx="1656171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l-GR" altLang="x-none" sz="7200" b="1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Ευχαριστώ για την προσοχή σας !</a:t>
            </a:r>
            <a:endParaRPr lang="el-GR" altLang="x-none" sz="72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624" y="6065912"/>
            <a:ext cx="5655728" cy="2137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1480" y="9810328"/>
            <a:ext cx="9433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>
                <a:solidFill>
                  <a:schemeClr val="bg2"/>
                </a:solidFill>
              </a:rPr>
              <a:t>Στοιχεία επικοινωνίας:</a:t>
            </a: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3"/>
              </a:rPr>
              <a:t>kvotis@iti.gr</a:t>
            </a:r>
            <a:endParaRPr lang="en-US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4"/>
              </a:rPr>
              <a:t>arispapapro@iti.gr</a:t>
            </a:r>
            <a:endParaRPr lang="en-US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5"/>
              </a:rPr>
              <a:t>athielef@iti.gr</a:t>
            </a:r>
            <a:endParaRPr lang="el-GR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6"/>
              </a:rPr>
              <a:t>fnalmpantis@iti.gr</a:t>
            </a:r>
            <a:endParaRPr lang="el-GR" sz="3200" u="sng" dirty="0">
              <a:solidFill>
                <a:schemeClr val="bg2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5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3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05199" y="2681536"/>
            <a:ext cx="7550021" cy="3168352"/>
            <a:chOff x="14405198" y="2681536"/>
            <a:chExt cx="6840637" cy="3168352"/>
          </a:xfrm>
        </p:grpSpPr>
        <p:sp>
          <p:nvSpPr>
            <p:cNvPr id="6" name="Text Box 3"/>
            <p:cNvSpPr txBox="1">
              <a:spLocks/>
            </p:cNvSpPr>
            <p:nvPr/>
          </p:nvSpPr>
          <p:spPr bwMode="auto">
            <a:xfrm>
              <a:off x="14405198" y="3203990"/>
              <a:ext cx="6840637" cy="264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Είδη χρηστών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0" name="Text Box 2"/>
            <p:cNvSpPr txBox="1">
              <a:spLocks/>
            </p:cNvSpPr>
            <p:nvPr/>
          </p:nvSpPr>
          <p:spPr bwMode="auto">
            <a:xfrm>
              <a:off x="14406674" y="2681536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2.2.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9198"/>
          <a:stretch>
            <a:fillRect/>
          </a:stretch>
        </p:blipFill>
        <p:spPr>
          <a:xfrm>
            <a:off x="1460864" y="1008281"/>
            <a:ext cx="11667240" cy="11663619"/>
          </a:xfrm>
        </p:spPr>
      </p:pic>
    </p:spTree>
    <p:extLst>
      <p:ext uri="{BB962C8B-B14F-4D97-AF65-F5344CB8AC3E}">
        <p14:creationId xmlns:p14="http://schemas.microsoft.com/office/powerpoint/2010/main" val="3413645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4896" y="1230748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Είσοδος στην πλατφόρμα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95" y="2969568"/>
            <a:ext cx="19250777" cy="93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Είσοδος στην πλατφόρμα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92" y="2753544"/>
            <a:ext cx="19946216" cy="9676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515" y="2749152"/>
            <a:ext cx="5179642" cy="166000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5063208" y="3183342"/>
            <a:ext cx="8712968" cy="86634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Είσοδος στην πλατφόρμα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36" y="3204175"/>
            <a:ext cx="19154128" cy="9272634"/>
          </a:xfrm>
          <a:prstGeom prst="rect">
            <a:avLst/>
          </a:prstGeom>
        </p:spPr>
      </p:pic>
      <p:pic>
        <p:nvPicPr>
          <p:cNvPr id="1028" name="Picture 4" descr="Αποτέλεσμα εικόνας για cursor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57058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Εγγραφή νέου Δημότη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64" y="2825552"/>
            <a:ext cx="19616833" cy="94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Εγγραφή νέου Δημότη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65" y="2825552"/>
            <a:ext cx="19787716" cy="96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265" y="1097360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Εγγραφή νέου Δημότη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n-US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64" y="2753544"/>
            <a:ext cx="19730192" cy="9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-Blue 2">
      <a:dk1>
        <a:srgbClr val="292729"/>
      </a:dk1>
      <a:lt1>
        <a:srgbClr val="FDFCFF"/>
      </a:lt1>
      <a:dk2>
        <a:srgbClr val="000000"/>
      </a:dk2>
      <a:lt2>
        <a:srgbClr val="FEFFFF"/>
      </a:lt2>
      <a:accent1>
        <a:srgbClr val="F0F4F7"/>
      </a:accent1>
      <a:accent2>
        <a:srgbClr val="C3CBD0"/>
      </a:accent2>
      <a:accent3>
        <a:srgbClr val="146DA9"/>
      </a:accent3>
      <a:accent4>
        <a:srgbClr val="136DA9"/>
      </a:accent4>
      <a:accent5>
        <a:srgbClr val="136DA9"/>
      </a:accent5>
      <a:accent6>
        <a:srgbClr val="136DA9"/>
      </a:accent6>
      <a:hlink>
        <a:srgbClr val="136DA9"/>
      </a:hlink>
      <a:folHlink>
        <a:srgbClr val="0D609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14607</TotalTime>
  <Words>157</Words>
  <Application>Microsoft Office PowerPoint</Application>
  <PresentationFormat>Custom</PresentationFormat>
  <Paragraphs>55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Courier New</vt:lpstr>
      <vt:lpstr>Helvetica Neue</vt:lpstr>
      <vt:lpstr>Montserrat</vt:lpstr>
      <vt:lpstr>Montserrat Semi</vt:lpstr>
      <vt:lpstr>Open Sans</vt:lpstr>
      <vt:lpstr>Open Sans Semibold</vt:lpstr>
      <vt:lpstr>Poppins</vt:lpstr>
      <vt:lpstr>Poppins Medium</vt:lpstr>
      <vt:lpstr>Poppins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Athina-Chara Eleftheriadou</dc:creator>
  <cp:lastModifiedBy>ITI</cp:lastModifiedBy>
  <cp:revision>305</cp:revision>
  <dcterms:modified xsi:type="dcterms:W3CDTF">2019-12-04T13:01:26Z</dcterms:modified>
</cp:coreProperties>
</file>